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906000" type="A4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lo Dainotto" initials="D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4436" autoAdjust="0"/>
  </p:normalViewPr>
  <p:slideViewPr>
    <p:cSldViewPr>
      <p:cViewPr varScale="1">
        <p:scale>
          <a:sx n="75" d="100"/>
          <a:sy n="75" d="100"/>
        </p:scale>
        <p:origin x="3786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062" y="0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1725C-9710-4DDA-8D4D-698A7B6F79C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720725"/>
            <a:ext cx="2493962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2033" y="4559957"/>
            <a:ext cx="5851135" cy="43208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914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062" y="9119914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8AF25-EF43-4BAC-AB3E-5B94858EF81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4A1-8302-4EFE-AFB2-7175869634C0}" type="slidenum">
              <a:rPr lang="it-IT" altLang="en-US" smtClean="0">
                <a:cs typeface="Arial" charset="0"/>
              </a:rPr>
              <a:pPr algn="r">
                <a:spcBef>
                  <a:spcPct val="0"/>
                </a:spcBef>
              </a:pPr>
              <a:t>1</a:t>
            </a:fld>
            <a:endParaRPr lang="it-IT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0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89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7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0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46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AA-D11D-4D72-8370-994B2D2D0BA1}" type="datetimeFigureOut">
              <a:rPr lang="it-IT" smtClean="0"/>
              <a:t>04/09/2020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allcenter@marelli.com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K:\PROMOZIONI 2012\soc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t="21097" b="15610"/>
          <a:stretch>
            <a:fillRect/>
          </a:stretch>
        </p:blipFill>
        <p:spPr bwMode="auto">
          <a:xfrm>
            <a:off x="4869160" y="0"/>
            <a:ext cx="1998364" cy="29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1771" y="771802"/>
            <a:ext cx="6842125" cy="248776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en-GB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Equipments</a:t>
            </a:r>
            <a:endParaRPr lang="it-IT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3" name="CasellaDiTesto 23"/>
          <p:cNvSpPr txBox="1">
            <a:spLocks noChangeArrowheads="1"/>
          </p:cNvSpPr>
          <p:nvPr/>
        </p:nvSpPr>
        <p:spPr bwMode="auto">
          <a:xfrm>
            <a:off x="6095" y="1064568"/>
            <a:ext cx="68342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100" b="1" dirty="0"/>
              <a:t>RICHIESTA di intervento BAT 10x2</a:t>
            </a:r>
            <a:endParaRPr lang="it-IT" altLang="en-US" sz="2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639" name="CasellaDiTesto 28"/>
          <p:cNvSpPr txBox="1">
            <a:spLocks noChangeArrowheads="1"/>
          </p:cNvSpPr>
          <p:nvPr/>
        </p:nvSpPr>
        <p:spPr bwMode="auto">
          <a:xfrm>
            <a:off x="153603" y="3943279"/>
            <a:ext cx="62277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100" dirty="0"/>
              <a:t>Si richiede un intervento di riparazione per il dispositivo:</a:t>
            </a:r>
          </a:p>
        </p:txBody>
      </p:sp>
      <p:sp>
        <p:nvSpPr>
          <p:cNvPr id="31" name="CasellaDiTesto 28"/>
          <p:cNvSpPr txBox="1">
            <a:spLocks noChangeArrowheads="1"/>
          </p:cNvSpPr>
          <p:nvPr/>
        </p:nvSpPr>
        <p:spPr bwMode="auto">
          <a:xfrm>
            <a:off x="68736" y="9489504"/>
            <a:ext cx="6704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 sz="1000"/>
            </a:pPr>
            <a:r>
              <a:rPr lang="it-IT" sz="600" dirty="0">
                <a:solidFill>
                  <a:srgbClr val="000000"/>
                </a:solidFill>
                <a:cs typeface="Arial"/>
              </a:rPr>
              <a:t>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S.p.A., titolare del trattamento dei Suoi dati personali, ai sensi dell’art. 13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D.Lgs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30.06.2003 n° 196 (codice della privacy) informa che i dati personali forniti in occasione dei rapporti contrattuali, commerciali e promozionali sono oggetto di trattamenti informatici o cartacei per obblighi di legge per le finalità di analisi di mercato e statistiche. Per ulteriori informazioni 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 invita il cliente a prendere visione dell’informativa disponibile sul sito internet  </a:t>
            </a:r>
            <a:r>
              <a:rPr lang="it-IT" sz="600" dirty="0">
                <a:solidFill>
                  <a:srgbClr val="0000FF"/>
                </a:solidFill>
                <a:cs typeface="Arial"/>
              </a:rPr>
              <a:t>www.magnetimarelli-aftermarket.it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</a:t>
            </a:r>
            <a:r>
              <a:rPr lang="fr-FR" sz="600" dirty="0"/>
              <a:t>			                  				                                  Modulo </a:t>
            </a:r>
            <a:r>
              <a:rPr lang="fr-FR" sz="600" dirty="0" err="1"/>
              <a:t>Richiesta</a:t>
            </a:r>
            <a:r>
              <a:rPr lang="fr-FR" sz="600" dirty="0"/>
              <a:t> </a:t>
            </a:r>
            <a:r>
              <a:rPr lang="fr-FR" sz="600" dirty="0" err="1"/>
              <a:t>Intervento</a:t>
            </a:r>
            <a:r>
              <a:rPr lang="fr-FR" sz="600"/>
              <a:t> BAT 10x2 _ 07/2020</a:t>
            </a:r>
            <a:endParaRPr lang="it-IT" sz="600" dirty="0"/>
          </a:p>
        </p:txBody>
      </p:sp>
      <p:sp>
        <p:nvSpPr>
          <p:cNvPr id="66" name="Rettangolo arrotondato 65"/>
          <p:cNvSpPr/>
          <p:nvPr/>
        </p:nvSpPr>
        <p:spPr>
          <a:xfrm>
            <a:off x="3871148" y="8553400"/>
            <a:ext cx="264372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7" name="CasellaDiTesto 67"/>
          <p:cNvSpPr txBox="1">
            <a:spLocks noChangeArrowheads="1"/>
          </p:cNvSpPr>
          <p:nvPr/>
        </p:nvSpPr>
        <p:spPr bwMode="auto">
          <a:xfrm>
            <a:off x="3888139" y="8553400"/>
            <a:ext cx="13760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Timbro e Firma del Cliente</a:t>
            </a:r>
            <a:endParaRPr lang="en-US" altLang="en-US" sz="800" dirty="0"/>
          </a:p>
        </p:txBody>
      </p:sp>
      <p:pic>
        <p:nvPicPr>
          <p:cNvPr id="63" name="Picture 2" descr="Mk3DMM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1" y="363156"/>
            <a:ext cx="6858000" cy="647700"/>
          </a:xfrm>
          <a:prstGeom prst="rect">
            <a:avLst/>
          </a:prstGeom>
        </p:spPr>
      </p:pic>
      <p:sp>
        <p:nvSpPr>
          <p:cNvPr id="53" name="CasellaDiTesto 122"/>
          <p:cNvSpPr txBox="1">
            <a:spLocks noChangeArrowheads="1"/>
          </p:cNvSpPr>
          <p:nvPr/>
        </p:nvSpPr>
        <p:spPr bwMode="auto">
          <a:xfrm>
            <a:off x="4672784" y="2211567"/>
            <a:ext cx="212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1800" b="1">
                <a:solidFill>
                  <a:schemeClr val="bg1"/>
                </a:solidFill>
              </a:rPr>
              <a:t>Prezzo promozione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-5081" y="1510404"/>
            <a:ext cx="6872356" cy="499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1255291" y="1677015"/>
            <a:ext cx="4108663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CasellaDiTesto 125"/>
          <p:cNvSpPr txBox="1">
            <a:spLocks noChangeArrowheads="1"/>
          </p:cNvSpPr>
          <p:nvPr/>
        </p:nvSpPr>
        <p:spPr bwMode="auto">
          <a:xfrm>
            <a:off x="1216573" y="1510404"/>
            <a:ext cx="1113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Officina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78691" y="1677015"/>
            <a:ext cx="106011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CasellaDiTesto 127"/>
          <p:cNvSpPr txBox="1">
            <a:spLocks noChangeArrowheads="1"/>
          </p:cNvSpPr>
          <p:nvPr/>
        </p:nvSpPr>
        <p:spPr bwMode="auto">
          <a:xfrm>
            <a:off x="65524" y="1500292"/>
            <a:ext cx="70080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Login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>
          <a:xfrm>
            <a:off x="5148534" y="2694215"/>
            <a:ext cx="1338262" cy="3603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3" name="CasellaDiTesto 129"/>
          <p:cNvSpPr txBox="1">
            <a:spLocks noChangeArrowheads="1"/>
          </p:cNvSpPr>
          <p:nvPr/>
        </p:nvSpPr>
        <p:spPr bwMode="auto">
          <a:xfrm>
            <a:off x="5123499" y="2637438"/>
            <a:ext cx="1203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Data</a:t>
            </a:r>
            <a:endParaRPr lang="en-US" altLang="en-US" sz="800" dirty="0"/>
          </a:p>
        </p:txBody>
      </p:sp>
      <p:sp>
        <p:nvSpPr>
          <p:cNvPr id="75" name="Rettangolo 74"/>
          <p:cNvSpPr/>
          <p:nvPr/>
        </p:nvSpPr>
        <p:spPr>
          <a:xfrm>
            <a:off x="-5081" y="1943152"/>
            <a:ext cx="6866767" cy="1918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76" name="Rettangolo arrotondato 75"/>
          <p:cNvSpPr/>
          <p:nvPr/>
        </p:nvSpPr>
        <p:spPr>
          <a:xfrm>
            <a:off x="1255294" y="2081294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7" name="CasellaDiTesto 125"/>
          <p:cNvSpPr txBox="1">
            <a:spLocks noChangeArrowheads="1"/>
          </p:cNvSpPr>
          <p:nvPr/>
        </p:nvSpPr>
        <p:spPr bwMode="auto">
          <a:xfrm>
            <a:off x="1227749" y="1915933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Ricambista di riferimento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>
          <a:xfrm>
            <a:off x="85948" y="2083851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0" name="CasellaDiTesto 127"/>
          <p:cNvSpPr txBox="1">
            <a:spLocks noChangeArrowheads="1"/>
          </p:cNvSpPr>
          <p:nvPr/>
        </p:nvSpPr>
        <p:spPr bwMode="auto">
          <a:xfrm>
            <a:off x="57516" y="1914688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Codice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88557" y="2488247"/>
            <a:ext cx="320321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2" name="CasellaDiTesto 125"/>
          <p:cNvSpPr txBox="1">
            <a:spLocks noChangeArrowheads="1"/>
          </p:cNvSpPr>
          <p:nvPr/>
        </p:nvSpPr>
        <p:spPr bwMode="auto">
          <a:xfrm>
            <a:off x="83718" y="2324277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Persona di riferimento per la richiesta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>
          <a:xfrm>
            <a:off x="93448" y="2915330"/>
            <a:ext cx="319832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3418277" y="2920005"/>
            <a:ext cx="334788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6" name="CasellaDiTesto 127"/>
          <p:cNvSpPr txBox="1">
            <a:spLocks noChangeArrowheads="1"/>
          </p:cNvSpPr>
          <p:nvPr/>
        </p:nvSpPr>
        <p:spPr bwMode="auto">
          <a:xfrm>
            <a:off x="85397" y="2744630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CasellaDiTesto 127"/>
          <p:cNvSpPr txBox="1">
            <a:spLocks noChangeArrowheads="1"/>
          </p:cNvSpPr>
          <p:nvPr/>
        </p:nvSpPr>
        <p:spPr bwMode="auto">
          <a:xfrm>
            <a:off x="3418760" y="2745285"/>
            <a:ext cx="19062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E-mail per conferma presa in carico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CasellaDiTesto 129"/>
          <p:cNvSpPr txBox="1">
            <a:spLocks noChangeArrowheads="1"/>
          </p:cNvSpPr>
          <p:nvPr/>
        </p:nvSpPr>
        <p:spPr bwMode="auto">
          <a:xfrm>
            <a:off x="5434228" y="1496616"/>
            <a:ext cx="4279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Data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9" name="CasellaDiTesto 129"/>
          <p:cNvSpPr txBox="1">
            <a:spLocks noChangeArrowheads="1"/>
          </p:cNvSpPr>
          <p:nvPr/>
        </p:nvSpPr>
        <p:spPr bwMode="auto">
          <a:xfrm>
            <a:off x="5353482" y="2507944"/>
            <a:ext cx="128432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>
                <a:solidFill>
                  <a:schemeClr val="bg1"/>
                </a:solidFill>
              </a:rPr>
              <a:t>Presso Ricambista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0" name="CasellaDiTesto 129"/>
          <p:cNvSpPr txBox="1">
            <a:spLocks noChangeArrowheads="1"/>
          </p:cNvSpPr>
          <p:nvPr/>
        </p:nvSpPr>
        <p:spPr bwMode="auto">
          <a:xfrm>
            <a:off x="3789040" y="2512611"/>
            <a:ext cx="112117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>
                <a:solidFill>
                  <a:schemeClr val="bg1"/>
                </a:solidFill>
              </a:rPr>
              <a:t>Presso</a:t>
            </a:r>
            <a:r>
              <a:rPr lang="it-IT" altLang="en-US" sz="900" dirty="0"/>
              <a:t> </a:t>
            </a:r>
            <a:r>
              <a:rPr lang="it-IT" altLang="en-US" sz="900" b="1" dirty="0">
                <a:solidFill>
                  <a:schemeClr val="bg1"/>
                </a:solidFill>
              </a:rPr>
              <a:t>Officina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>
          <a:xfrm>
            <a:off x="3589256" y="2514207"/>
            <a:ext cx="219605" cy="226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>
          <a:xfrm>
            <a:off x="5144349" y="2519131"/>
            <a:ext cx="219605" cy="221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>
          <a:xfrm>
            <a:off x="93449" y="3346890"/>
            <a:ext cx="6663844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4" name="CasellaDiTesto 125"/>
          <p:cNvSpPr txBox="1">
            <a:spLocks noChangeArrowheads="1"/>
          </p:cNvSpPr>
          <p:nvPr/>
        </p:nvSpPr>
        <p:spPr bwMode="auto">
          <a:xfrm>
            <a:off x="100991" y="3175285"/>
            <a:ext cx="3966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Indirizzo di consegna prodotto  RICHIESTO IN ALTERNATIVA A QUELLO DELL’OFFICINA</a:t>
            </a:r>
          </a:p>
        </p:txBody>
      </p:sp>
      <p:sp>
        <p:nvSpPr>
          <p:cNvPr id="125" name="Rettangolo arrotondato 124"/>
          <p:cNvSpPr/>
          <p:nvPr/>
        </p:nvSpPr>
        <p:spPr>
          <a:xfrm>
            <a:off x="93448" y="3346890"/>
            <a:ext cx="6678347" cy="4539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6" name="Rettangolo arrotondato 125"/>
          <p:cNvSpPr/>
          <p:nvPr/>
        </p:nvSpPr>
        <p:spPr>
          <a:xfrm>
            <a:off x="5500549" y="1672143"/>
            <a:ext cx="126560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760746"/>
              </p:ext>
            </p:extLst>
          </p:nvPr>
        </p:nvGraphicFramePr>
        <p:xfrm>
          <a:off x="138846" y="4239009"/>
          <a:ext cx="6545882" cy="54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232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BAT 10x2</a:t>
                      </a: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>
                          <a:solidFill>
                            <a:schemeClr val="tx1"/>
                          </a:solidFill>
                        </a:rPr>
                        <a:t>                                     </a:t>
                      </a: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" name="CasellaDiTesto 28"/>
          <p:cNvSpPr txBox="1">
            <a:spLocks noChangeArrowheads="1"/>
          </p:cNvSpPr>
          <p:nvPr/>
        </p:nvSpPr>
        <p:spPr bwMode="auto">
          <a:xfrm>
            <a:off x="158402" y="5540097"/>
            <a:ext cx="64240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200" b="1" dirty="0"/>
              <a:t>Tipo di anomalia:</a:t>
            </a:r>
          </a:p>
        </p:txBody>
      </p:sp>
      <p:graphicFrame>
        <p:nvGraphicFramePr>
          <p:cNvPr id="59" name="Tabella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62016"/>
              </p:ext>
            </p:extLst>
          </p:nvPr>
        </p:nvGraphicFramePr>
        <p:xfrm>
          <a:off x="146103" y="4846872"/>
          <a:ext cx="6530514" cy="57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>
                          <a:solidFill>
                            <a:schemeClr val="tx1"/>
                          </a:solidFill>
                        </a:rPr>
                        <a:t>IN GARANZIA         </a:t>
                      </a:r>
                      <a:r>
                        <a:rPr lang="it-IT" sz="1000" b="0" dirty="0">
                          <a:solidFill>
                            <a:schemeClr val="tx1"/>
                          </a:solidFill>
                        </a:rPr>
                        <a:t>(allegare alla richiesta il documento di acquisto e/o fattura di vendita)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6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2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FUORI</a:t>
                      </a:r>
                      <a:r>
                        <a:rPr lang="en-US" sz="1100" b="1" baseline="0" dirty="0"/>
                        <a:t> GARANZIA  </a:t>
                      </a:r>
                      <a:r>
                        <a:rPr lang="en-US" sz="1000" b="0" baseline="0" dirty="0"/>
                        <a:t>(la </a:t>
                      </a:r>
                      <a:r>
                        <a:rPr lang="en-US" sz="1000" b="0" baseline="0" dirty="0" err="1"/>
                        <a:t>garanzia</a:t>
                      </a:r>
                      <a:r>
                        <a:rPr lang="en-US" sz="1000" b="0" baseline="0" dirty="0"/>
                        <a:t> di 24 </a:t>
                      </a:r>
                      <a:r>
                        <a:rPr lang="en-US" sz="1000" b="0" baseline="0" dirty="0" err="1"/>
                        <a:t>mesi</a:t>
                      </a:r>
                      <a:r>
                        <a:rPr lang="en-US" sz="1000" b="0" baseline="0" dirty="0"/>
                        <a:t> </a:t>
                      </a:r>
                      <a:r>
                        <a:rPr lang="en-US" sz="1000" b="0" baseline="0" dirty="0" err="1"/>
                        <a:t>decorre</a:t>
                      </a:r>
                      <a:r>
                        <a:rPr lang="en-US" sz="1000" b="0" baseline="0" dirty="0"/>
                        <a:t> </a:t>
                      </a:r>
                      <a:r>
                        <a:rPr lang="en-US" sz="1000" b="0" baseline="0" dirty="0" err="1"/>
                        <a:t>dalla</a:t>
                      </a:r>
                      <a:r>
                        <a:rPr lang="en-US" sz="1000" b="0" baseline="0" dirty="0"/>
                        <a:t> data di </a:t>
                      </a:r>
                      <a:r>
                        <a:rPr lang="en-US" sz="1000" b="0" baseline="0" dirty="0" err="1"/>
                        <a:t>attivazione</a:t>
                      </a:r>
                      <a:r>
                        <a:rPr lang="en-US" sz="1000" b="0" baseline="0" dirty="0"/>
                        <a:t> del </a:t>
                      </a:r>
                      <a:r>
                        <a:rPr lang="en-US" sz="1000" b="0" baseline="0" dirty="0" err="1"/>
                        <a:t>prodotto</a:t>
                      </a:r>
                      <a:r>
                        <a:rPr lang="en-US" sz="1000" b="0" baseline="0" dirty="0"/>
                        <a:t>)</a:t>
                      </a:r>
                      <a:endParaRPr lang="en-US" sz="1000" b="0" dirty="0"/>
                    </a:p>
                  </a:txBody>
                  <a:tcPr marL="108016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" name="Rettangolo arrotondato 59"/>
          <p:cNvSpPr/>
          <p:nvPr/>
        </p:nvSpPr>
        <p:spPr>
          <a:xfrm>
            <a:off x="244457" y="5210934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Rettangolo arrotondato 60"/>
          <p:cNvSpPr/>
          <p:nvPr/>
        </p:nvSpPr>
        <p:spPr>
          <a:xfrm>
            <a:off x="248077" y="4909857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62" name="Tabel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37101"/>
              </p:ext>
            </p:extLst>
          </p:nvPr>
        </p:nvGraphicFramePr>
        <p:xfrm>
          <a:off x="154547" y="5823238"/>
          <a:ext cx="6522069" cy="1265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2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358">
                <a:tc>
                  <a:txBody>
                    <a:bodyPr/>
                    <a:lstStyle/>
                    <a:p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5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510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358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58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7" name="CasellaDiTesto 106"/>
          <p:cNvSpPr txBox="1"/>
          <p:nvPr/>
        </p:nvSpPr>
        <p:spPr>
          <a:xfrm>
            <a:off x="102346" y="7127175"/>
            <a:ext cx="66836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dirty="0">
                <a:latin typeface="Calibri" panose="020F0502020204030204" pitchFamily="34" charset="0"/>
              </a:rPr>
              <a:t>Il prodotto può essere inviato solo dopo aver ricevuto la “</a:t>
            </a:r>
            <a:r>
              <a:rPr lang="it-IT" sz="1000" b="1" dirty="0">
                <a:latin typeface="Calibri" panose="020F0502020204030204" pitchFamily="34" charset="0"/>
              </a:rPr>
              <a:t>CONFERMA PRESA IN CARICO</a:t>
            </a:r>
            <a:r>
              <a:rPr lang="it-IT" sz="1000" dirty="0">
                <a:latin typeface="Calibri" panose="020F0502020204030204" pitchFamily="34" charset="0"/>
              </a:rPr>
              <a:t>” da parte del Call Center. </a:t>
            </a:r>
          </a:p>
          <a:p>
            <a:pPr fontAlgn="ctr">
              <a:defRPr/>
            </a:pPr>
            <a:endParaRPr lang="it-IT" sz="500" dirty="0">
              <a:latin typeface="Calibri" panose="020F0502020204030204" pitchFamily="34" charset="0"/>
            </a:endParaRP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b="1" u="sng" dirty="0">
                <a:latin typeface="Calibri" panose="020F0502020204030204" pitchFamily="34" charset="0"/>
              </a:rPr>
              <a:t>ATTENZION</a:t>
            </a:r>
            <a:r>
              <a:rPr lang="it-IT" sz="1000" u="sng" dirty="0">
                <a:latin typeface="Calibri" panose="020F0502020204030204" pitchFamily="34" charset="0"/>
              </a:rPr>
              <a:t>E</a:t>
            </a:r>
            <a:r>
              <a:rPr lang="it-IT" sz="1000" dirty="0">
                <a:latin typeface="Calibri" panose="020F0502020204030204" pitchFamily="34" charset="0"/>
              </a:rPr>
              <a:t>: in caso di riparazioni </a:t>
            </a:r>
            <a:r>
              <a:rPr lang="it-IT" sz="1000" b="1" dirty="0">
                <a:latin typeface="Calibri" panose="020F0502020204030204" pitchFamily="34" charset="0"/>
              </a:rPr>
              <a:t>fuori garanzia</a:t>
            </a:r>
            <a:r>
              <a:rPr lang="it-IT" sz="1000" dirty="0">
                <a:latin typeface="Calibri" panose="020F0502020204030204" pitchFamily="34" charset="0"/>
              </a:rPr>
              <a:t> o </a:t>
            </a:r>
            <a:r>
              <a:rPr lang="it-IT" sz="1000" b="1" dirty="0">
                <a:latin typeface="Calibri" panose="020F0502020204030204" pitchFamily="34" charset="0"/>
              </a:rPr>
              <a:t>non coperte da estensione di assistenza</a:t>
            </a:r>
            <a:r>
              <a:rPr lang="it-IT" sz="1000" dirty="0">
                <a:latin typeface="Calibri" panose="020F0502020204030204" pitchFamily="34" charset="0"/>
              </a:rPr>
              <a:t>, di valore </a:t>
            </a:r>
          </a:p>
          <a:p>
            <a:pPr marL="179388" fontAlgn="ctr">
              <a:defRPr/>
            </a:pPr>
            <a:r>
              <a:rPr lang="it-IT" sz="1000" b="1" dirty="0">
                <a:latin typeface="Calibri" panose="020F0502020204030204" pitchFamily="34" charset="0"/>
              </a:rPr>
              <a:t>fino a 200€</a:t>
            </a:r>
            <a:r>
              <a:rPr lang="it-IT" sz="1000" dirty="0">
                <a:latin typeface="Calibri" panose="020F0502020204030204" pitchFamily="34" charset="0"/>
              </a:rPr>
              <a:t>, la riparazione verrà effettuata senza emissione di preventivo e quindi senza vostra autorizzazione. </a:t>
            </a:r>
          </a:p>
          <a:p>
            <a:pPr fontAlgn="ctr">
              <a:defRPr/>
            </a:pPr>
            <a:endParaRPr lang="it-IT" sz="500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>
                <a:latin typeface="Calibri" panose="020F0502020204030204" pitchFamily="34" charset="0"/>
              </a:rPr>
              <a:t>Per informazioni contattare il n. </a:t>
            </a:r>
            <a:r>
              <a:rPr lang="it-IT" sz="1000" b="1" dirty="0">
                <a:latin typeface="Calibri" panose="020F0502020204030204" pitchFamily="34" charset="0"/>
              </a:rPr>
              <a:t>800.916.111 – Call Center MM</a:t>
            </a:r>
          </a:p>
          <a:p>
            <a:pPr fontAlgn="ctr"/>
            <a:endParaRPr lang="it-IT" sz="500" b="1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>
                <a:latin typeface="Calibri" panose="020F0502020204030204" pitchFamily="34" charset="0"/>
              </a:rPr>
              <a:t>Il presente modulo deve essere inviato all’indirizzo email  </a:t>
            </a:r>
            <a:r>
              <a:rPr lang="it-IT" sz="1000" b="1" dirty="0">
                <a:latin typeface="Calibri" panose="020F0502020204030204" pitchFamily="34" charset="0"/>
                <a:hlinkClick r:id="rId5"/>
              </a:rPr>
              <a:t>callcenter@marelli.com</a:t>
            </a:r>
            <a:endParaRPr lang="it-IT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4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3772</TotalTime>
  <Words>301</Words>
  <Application>Microsoft Office PowerPoint</Application>
  <PresentationFormat>A4 (21x29,7 cm)</PresentationFormat>
  <Paragraphs>33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Franzese Luigi (M)</cp:lastModifiedBy>
  <cp:revision>275</cp:revision>
  <cp:lastPrinted>2017-08-03T09:49:44Z</cp:lastPrinted>
  <dcterms:created xsi:type="dcterms:W3CDTF">2017-01-30T16:02:44Z</dcterms:created>
  <dcterms:modified xsi:type="dcterms:W3CDTF">2020-09-04T12:02:57Z</dcterms:modified>
</cp:coreProperties>
</file>