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6858000" cy="9906000" type="A4"/>
  <p:notesSz cx="6805613" cy="99441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ilo Dainotto" initials="DD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56" autoAdjust="0"/>
    <p:restoredTop sz="94436" autoAdjust="0"/>
  </p:normalViewPr>
  <p:slideViewPr>
    <p:cSldViewPr>
      <p:cViewPr>
        <p:scale>
          <a:sx n="150" d="100"/>
          <a:sy n="150" d="100"/>
        </p:scale>
        <p:origin x="346" y="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1725C-9710-4DDA-8D4D-698A7B6F79C0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81275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18AF25-EF43-4BAC-AB3E-5B94858EF81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Segnaposto not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277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3EDF4A1-8302-4EFE-AFB2-7175869634C0}" type="slidenum">
              <a:rPr lang="it-IT" altLang="en-US" smtClean="0">
                <a:cs typeface="Arial" charset="0"/>
              </a:rPr>
              <a:pPr algn="r">
                <a:spcBef>
                  <a:spcPct val="0"/>
                </a:spcBef>
              </a:pPr>
              <a:t>1</a:t>
            </a:fld>
            <a:endParaRPr lang="it-IT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210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00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89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577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97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059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99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02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204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46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52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006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B40AA-D11D-4D72-8370-994B2D2D0BA1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7F42D-045B-4802-8235-C15CA70769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2637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hyperlink" Target="mailto:callcenter@magnetimarelli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K:\PROMOZIONI 2012\soci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4" t="21097" b="15610"/>
          <a:stretch>
            <a:fillRect/>
          </a:stretch>
        </p:blipFill>
        <p:spPr bwMode="auto">
          <a:xfrm>
            <a:off x="4869160" y="0"/>
            <a:ext cx="1998364" cy="298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-1771" y="771802"/>
            <a:ext cx="6842125" cy="248776"/>
          </a:xfrm>
          <a:prstGeom prst="rect">
            <a:avLst/>
          </a:prstGeom>
          <a:solidFill>
            <a:srgbClr val="FFD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en-GB" sz="12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Technical Equipments</a:t>
            </a:r>
            <a:endParaRPr lang="it-IT" sz="12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83" name="CasellaDiTesto 23"/>
          <p:cNvSpPr txBox="1">
            <a:spLocks noChangeArrowheads="1"/>
          </p:cNvSpPr>
          <p:nvPr/>
        </p:nvSpPr>
        <p:spPr bwMode="auto">
          <a:xfrm>
            <a:off x="6095" y="1064568"/>
            <a:ext cx="683425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2100" b="1" dirty="0" smtClean="0"/>
              <a:t>RICHIESTA di INTERVENTO </a:t>
            </a:r>
            <a:r>
              <a:rPr lang="it-IT" altLang="en-US" sz="2100" b="1" dirty="0" err="1" smtClean="0"/>
              <a:t>Hybrid</a:t>
            </a:r>
            <a:r>
              <a:rPr lang="it-IT" altLang="en-US" sz="2100" b="1" dirty="0" smtClean="0"/>
              <a:t> Starter</a:t>
            </a:r>
            <a:endParaRPr lang="it-IT" altLang="en-US" sz="21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4639" name="CasellaDiTesto 28"/>
          <p:cNvSpPr txBox="1">
            <a:spLocks noChangeArrowheads="1"/>
          </p:cNvSpPr>
          <p:nvPr/>
        </p:nvSpPr>
        <p:spPr bwMode="auto">
          <a:xfrm>
            <a:off x="153603" y="3943279"/>
            <a:ext cx="62277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100" dirty="0" smtClean="0"/>
              <a:t>Si richiede un intervento di riparazione per il dispositivo:</a:t>
            </a:r>
            <a:endParaRPr lang="it-IT" altLang="en-US" sz="1100" dirty="0"/>
          </a:p>
        </p:txBody>
      </p:sp>
      <p:sp>
        <p:nvSpPr>
          <p:cNvPr id="31" name="CasellaDiTesto 28"/>
          <p:cNvSpPr txBox="1">
            <a:spLocks noChangeArrowheads="1"/>
          </p:cNvSpPr>
          <p:nvPr/>
        </p:nvSpPr>
        <p:spPr bwMode="auto">
          <a:xfrm>
            <a:off x="68736" y="9489504"/>
            <a:ext cx="6704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  <a:defRPr sz="1000"/>
            </a:pPr>
            <a:r>
              <a:rPr lang="it-IT" sz="600" dirty="0">
                <a:solidFill>
                  <a:srgbClr val="000000"/>
                </a:solidFill>
                <a:cs typeface="Arial"/>
              </a:rPr>
              <a:t>Marelli Aftermarket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Italy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S.p.A., titolare del trattamento dei Suoi dati personali, ai sensi dell’art. 13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D.Lgs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30.06.2003 n° 196 (codice della privacy) informa che i dati personali forniti in occasione dei rapporti contrattuali, commerciali e promozionali sono oggetto di trattamenti informatici o cartacei per obblighi di legge per le finalità di analisi di mercato e statistiche. Per ulteriori informazioni Marelli Aftermarket </a:t>
            </a:r>
            <a:r>
              <a:rPr lang="it-IT" sz="600" dirty="0" err="1">
                <a:solidFill>
                  <a:srgbClr val="000000"/>
                </a:solidFill>
                <a:cs typeface="Arial"/>
              </a:rPr>
              <a:t>Italy</a:t>
            </a:r>
            <a:r>
              <a:rPr lang="it-IT" sz="600" dirty="0">
                <a:solidFill>
                  <a:srgbClr val="000000"/>
                </a:solidFill>
                <a:cs typeface="Arial"/>
              </a:rPr>
              <a:t> S.p.A. invita il cliente a prendere visione dell’informativa disponibile sul sito internet  www.magnetimarelli-aftermarket.it </a:t>
            </a:r>
            <a:r>
              <a:rPr lang="fr-FR" sz="600" dirty="0"/>
              <a:t>			                </a:t>
            </a:r>
            <a:r>
              <a:rPr lang="fr-FR" sz="600" dirty="0" smtClean="0"/>
              <a:t>  				</a:t>
            </a:r>
            <a:r>
              <a:rPr lang="fr-FR" sz="600" dirty="0"/>
              <a:t> </a:t>
            </a:r>
            <a:r>
              <a:rPr lang="fr-FR" sz="600" dirty="0" smtClean="0"/>
              <a:t>                                 Modulo </a:t>
            </a:r>
            <a:r>
              <a:rPr lang="fr-FR" sz="600" dirty="0" err="1"/>
              <a:t>Richiesta</a:t>
            </a:r>
            <a:r>
              <a:rPr lang="fr-FR" sz="600" dirty="0"/>
              <a:t> </a:t>
            </a:r>
            <a:r>
              <a:rPr lang="fr-FR" sz="600" dirty="0" err="1" smtClean="0"/>
              <a:t>Intervento</a:t>
            </a:r>
            <a:r>
              <a:rPr lang="fr-FR" sz="600" dirty="0" smtClean="0"/>
              <a:t> </a:t>
            </a:r>
            <a:r>
              <a:rPr lang="fr-FR" sz="600" dirty="0" err="1" smtClean="0"/>
              <a:t>Hybrid</a:t>
            </a:r>
            <a:r>
              <a:rPr lang="fr-FR" sz="600" dirty="0" smtClean="0"/>
              <a:t> Starter</a:t>
            </a:r>
            <a:r>
              <a:rPr lang="fr-FR" sz="600" smtClean="0"/>
              <a:t>_ </a:t>
            </a:r>
            <a:r>
              <a:rPr lang="fr-FR" sz="600" smtClean="0"/>
              <a:t>02/2020</a:t>
            </a:r>
            <a:endParaRPr lang="it-IT" sz="600" dirty="0"/>
          </a:p>
        </p:txBody>
      </p:sp>
      <p:sp>
        <p:nvSpPr>
          <p:cNvPr id="66" name="Rettangolo arrotondato 65"/>
          <p:cNvSpPr/>
          <p:nvPr/>
        </p:nvSpPr>
        <p:spPr>
          <a:xfrm>
            <a:off x="3871148" y="8553400"/>
            <a:ext cx="2643728" cy="8640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7" name="CasellaDiTesto 67"/>
          <p:cNvSpPr txBox="1">
            <a:spLocks noChangeArrowheads="1"/>
          </p:cNvSpPr>
          <p:nvPr/>
        </p:nvSpPr>
        <p:spPr bwMode="auto">
          <a:xfrm>
            <a:off x="3888139" y="8553400"/>
            <a:ext cx="137606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dirty="0"/>
              <a:t>Timbro e Firma </a:t>
            </a:r>
            <a:r>
              <a:rPr lang="it-IT" altLang="en-US" sz="800" dirty="0" smtClean="0"/>
              <a:t>del Cliente</a:t>
            </a:r>
            <a:endParaRPr lang="en-US" altLang="en-US" sz="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3627" y="7594658"/>
            <a:ext cx="66836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fontAlgn="ctr">
              <a:buFont typeface="Arial" panose="020B0604020202020204" pitchFamily="34" charset="0"/>
              <a:buChar char="•"/>
              <a:defRPr/>
            </a:pPr>
            <a:r>
              <a:rPr lang="it-IT" sz="1000" dirty="0" smtClean="0">
                <a:latin typeface="Calibri" panose="020F0502020204030204" pitchFamily="34" charset="0"/>
              </a:rPr>
              <a:t>Il </a:t>
            </a:r>
            <a:r>
              <a:rPr lang="it-IT" sz="1000" dirty="0">
                <a:latin typeface="Calibri" panose="020F0502020204030204" pitchFamily="34" charset="0"/>
              </a:rPr>
              <a:t>Tester può essere inviato solo dopo aver ricevuto la “</a:t>
            </a:r>
            <a:r>
              <a:rPr lang="it-IT" sz="1000" b="1" dirty="0">
                <a:latin typeface="Calibri" panose="020F0502020204030204" pitchFamily="34" charset="0"/>
              </a:rPr>
              <a:t>CONFERMA PRESA IN CARICO</a:t>
            </a:r>
            <a:r>
              <a:rPr lang="it-IT" sz="1000" dirty="0">
                <a:latin typeface="Calibri" panose="020F0502020204030204" pitchFamily="34" charset="0"/>
              </a:rPr>
              <a:t>” da parte del Call Center. </a:t>
            </a:r>
            <a:endParaRPr lang="it-IT" sz="1000" dirty="0" smtClean="0">
              <a:latin typeface="Calibri" panose="020F0502020204030204" pitchFamily="34" charset="0"/>
            </a:endParaRPr>
          </a:p>
          <a:p>
            <a:pPr fontAlgn="ctr">
              <a:defRPr/>
            </a:pPr>
            <a:endParaRPr lang="it-IT" sz="500" dirty="0" smtClean="0">
              <a:latin typeface="Calibri" panose="020F0502020204030204" pitchFamily="34" charset="0"/>
            </a:endParaRPr>
          </a:p>
          <a:p>
            <a:pPr marL="171450" indent="-171450" fontAlgn="ctr">
              <a:buFont typeface="Arial" pitchFamily="34" charset="0"/>
              <a:buChar char="•"/>
            </a:pPr>
            <a:r>
              <a:rPr lang="it-IT" sz="1000" dirty="0" smtClean="0">
                <a:latin typeface="Calibri" panose="020F0502020204030204" pitchFamily="34" charset="0"/>
              </a:rPr>
              <a:t>Per </a:t>
            </a:r>
            <a:r>
              <a:rPr lang="it-IT" sz="1000" dirty="0">
                <a:latin typeface="Calibri" panose="020F0502020204030204" pitchFamily="34" charset="0"/>
              </a:rPr>
              <a:t>informazioni contattare il n. </a:t>
            </a:r>
            <a:r>
              <a:rPr lang="it-IT" sz="1000" b="1" dirty="0" smtClean="0">
                <a:latin typeface="Calibri" panose="020F0502020204030204" pitchFamily="34" charset="0"/>
              </a:rPr>
              <a:t>800.916.111 – Call Center MM</a:t>
            </a:r>
          </a:p>
          <a:p>
            <a:pPr fontAlgn="ctr"/>
            <a:endParaRPr lang="it-IT" sz="500" b="1" dirty="0">
              <a:latin typeface="Calibri" panose="020F0502020204030204" pitchFamily="34" charset="0"/>
            </a:endParaRPr>
          </a:p>
          <a:p>
            <a:pPr marL="171450" indent="-171450" fontAlgn="ctr">
              <a:buFont typeface="Arial" pitchFamily="34" charset="0"/>
              <a:buChar char="•"/>
            </a:pPr>
            <a:r>
              <a:rPr lang="it-IT" sz="1000" dirty="0">
                <a:latin typeface="Calibri" panose="020F0502020204030204" pitchFamily="34" charset="0"/>
              </a:rPr>
              <a:t>Il presente modulo </a:t>
            </a:r>
            <a:r>
              <a:rPr lang="it-IT" sz="1000" dirty="0" smtClean="0">
                <a:latin typeface="Calibri" panose="020F0502020204030204" pitchFamily="34" charset="0"/>
              </a:rPr>
              <a:t>deve essere </a:t>
            </a:r>
            <a:r>
              <a:rPr lang="it-IT" sz="1000" dirty="0">
                <a:latin typeface="Calibri" panose="020F0502020204030204" pitchFamily="34" charset="0"/>
              </a:rPr>
              <a:t>inviato all’indirizzo email  </a:t>
            </a:r>
            <a:r>
              <a:rPr lang="it-IT" sz="1000" b="1" dirty="0" smtClean="0">
                <a:latin typeface="Calibri" panose="020F0502020204030204" pitchFamily="34" charset="0"/>
                <a:hlinkClick r:id="rId4"/>
              </a:rPr>
              <a:t>callcenter@marelli.com</a:t>
            </a:r>
            <a:r>
              <a:rPr lang="it-IT" sz="1000" b="1" dirty="0" smtClean="0">
                <a:latin typeface="Calibri" panose="020F0502020204030204" pitchFamily="34" charset="0"/>
              </a:rPr>
              <a:t> </a:t>
            </a:r>
            <a:r>
              <a:rPr lang="it-IT" sz="1000" dirty="0">
                <a:latin typeface="Calibri" panose="020F0502020204030204" pitchFamily="34" charset="0"/>
              </a:rPr>
              <a:t>oppure al fax n</a:t>
            </a:r>
            <a:r>
              <a:rPr lang="it-IT" sz="1000" b="1" dirty="0">
                <a:latin typeface="Calibri" panose="020F0502020204030204" pitchFamily="34" charset="0"/>
              </a:rPr>
              <a:t>. 02 </a:t>
            </a:r>
            <a:r>
              <a:rPr lang="it-IT" sz="1000" b="1" dirty="0" smtClean="0">
                <a:latin typeface="Calibri" panose="020F0502020204030204" pitchFamily="34" charset="0"/>
              </a:rPr>
              <a:t>92.815.555</a:t>
            </a:r>
            <a:endParaRPr lang="it-IT" sz="1000" b="1" dirty="0">
              <a:latin typeface="Calibri" panose="020F0502020204030204" pitchFamily="34" charset="0"/>
            </a:endParaRPr>
          </a:p>
        </p:txBody>
      </p:sp>
      <p:pic>
        <p:nvPicPr>
          <p:cNvPr id="63" name="Picture 2" descr="Mk3DMMC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61" y="363156"/>
            <a:ext cx="6858000" cy="647700"/>
          </a:xfrm>
          <a:prstGeom prst="rect">
            <a:avLst/>
          </a:prstGeom>
        </p:spPr>
      </p:pic>
      <p:sp>
        <p:nvSpPr>
          <p:cNvPr id="53" name="CasellaDiTesto 122"/>
          <p:cNvSpPr txBox="1">
            <a:spLocks noChangeArrowheads="1"/>
          </p:cNvSpPr>
          <p:nvPr/>
        </p:nvSpPr>
        <p:spPr bwMode="auto">
          <a:xfrm>
            <a:off x="4672784" y="2211567"/>
            <a:ext cx="21256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en-US" sz="1800" b="1">
                <a:solidFill>
                  <a:schemeClr val="bg1"/>
                </a:solidFill>
              </a:rPr>
              <a:t>Prezzo promozione</a:t>
            </a:r>
          </a:p>
        </p:txBody>
      </p:sp>
      <p:sp>
        <p:nvSpPr>
          <p:cNvPr id="54" name="Rettangolo 53"/>
          <p:cNvSpPr/>
          <p:nvPr/>
        </p:nvSpPr>
        <p:spPr>
          <a:xfrm>
            <a:off x="-5081" y="1510404"/>
            <a:ext cx="6872356" cy="4994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5" name="Rettangolo arrotondato 54"/>
          <p:cNvSpPr/>
          <p:nvPr/>
        </p:nvSpPr>
        <p:spPr>
          <a:xfrm>
            <a:off x="1255291" y="1677015"/>
            <a:ext cx="4108663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6" name="CasellaDiTesto 125"/>
          <p:cNvSpPr txBox="1">
            <a:spLocks noChangeArrowheads="1"/>
          </p:cNvSpPr>
          <p:nvPr/>
        </p:nvSpPr>
        <p:spPr bwMode="auto">
          <a:xfrm>
            <a:off x="1216573" y="1510404"/>
            <a:ext cx="11134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Nominativo </a:t>
            </a:r>
            <a:r>
              <a:rPr lang="it-IT" altLang="en-US" sz="800" b="1" dirty="0" smtClean="0">
                <a:solidFill>
                  <a:schemeClr val="bg1"/>
                </a:solidFill>
              </a:rPr>
              <a:t>Officina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69" name="Rettangolo arrotondato 68"/>
          <p:cNvSpPr/>
          <p:nvPr/>
        </p:nvSpPr>
        <p:spPr>
          <a:xfrm>
            <a:off x="78691" y="1677015"/>
            <a:ext cx="1060119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0" name="CasellaDiTesto 127"/>
          <p:cNvSpPr txBox="1">
            <a:spLocks noChangeArrowheads="1"/>
          </p:cNvSpPr>
          <p:nvPr/>
        </p:nvSpPr>
        <p:spPr bwMode="auto">
          <a:xfrm>
            <a:off x="65524" y="1500292"/>
            <a:ext cx="70080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Login MM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71" name="Rettangolo arrotondato 70"/>
          <p:cNvSpPr/>
          <p:nvPr/>
        </p:nvSpPr>
        <p:spPr>
          <a:xfrm>
            <a:off x="5148534" y="2694215"/>
            <a:ext cx="1338262" cy="36036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3" name="CasellaDiTesto 129"/>
          <p:cNvSpPr txBox="1">
            <a:spLocks noChangeArrowheads="1"/>
          </p:cNvSpPr>
          <p:nvPr/>
        </p:nvSpPr>
        <p:spPr bwMode="auto">
          <a:xfrm>
            <a:off x="5123499" y="2637438"/>
            <a:ext cx="1203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dirty="0"/>
              <a:t>Data</a:t>
            </a:r>
            <a:endParaRPr lang="en-US" altLang="en-US" sz="800" dirty="0"/>
          </a:p>
        </p:txBody>
      </p:sp>
      <p:sp>
        <p:nvSpPr>
          <p:cNvPr id="75" name="Rettangolo 74"/>
          <p:cNvSpPr/>
          <p:nvPr/>
        </p:nvSpPr>
        <p:spPr>
          <a:xfrm>
            <a:off x="-15119" y="1954232"/>
            <a:ext cx="6882393" cy="19186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600"/>
          </a:p>
        </p:txBody>
      </p:sp>
      <p:sp>
        <p:nvSpPr>
          <p:cNvPr id="76" name="Rettangolo arrotondato 75"/>
          <p:cNvSpPr/>
          <p:nvPr/>
        </p:nvSpPr>
        <p:spPr>
          <a:xfrm>
            <a:off x="1255294" y="2081294"/>
            <a:ext cx="4108662" cy="24980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77" name="CasellaDiTesto 125"/>
          <p:cNvSpPr txBox="1">
            <a:spLocks noChangeArrowheads="1"/>
          </p:cNvSpPr>
          <p:nvPr/>
        </p:nvSpPr>
        <p:spPr bwMode="auto">
          <a:xfrm>
            <a:off x="1227749" y="1909109"/>
            <a:ext cx="18412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Nominativo </a:t>
            </a:r>
            <a:r>
              <a:rPr lang="it-IT" altLang="en-US" sz="800" b="1" dirty="0" smtClean="0">
                <a:solidFill>
                  <a:schemeClr val="bg1"/>
                </a:solidFill>
              </a:rPr>
              <a:t>Ricambista di riferimento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78" name="Rettangolo arrotondato 77"/>
          <p:cNvSpPr/>
          <p:nvPr/>
        </p:nvSpPr>
        <p:spPr>
          <a:xfrm>
            <a:off x="85948" y="2083851"/>
            <a:ext cx="1058617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0" name="CasellaDiTesto 127"/>
          <p:cNvSpPr txBox="1">
            <a:spLocks noChangeArrowheads="1"/>
          </p:cNvSpPr>
          <p:nvPr/>
        </p:nvSpPr>
        <p:spPr bwMode="auto">
          <a:xfrm>
            <a:off x="57516" y="1914688"/>
            <a:ext cx="75131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Codice MM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1" name="Rettangolo arrotondato 80"/>
          <p:cNvSpPr/>
          <p:nvPr/>
        </p:nvSpPr>
        <p:spPr>
          <a:xfrm>
            <a:off x="88557" y="2488247"/>
            <a:ext cx="3203211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2" name="CasellaDiTesto 125"/>
          <p:cNvSpPr txBox="1">
            <a:spLocks noChangeArrowheads="1"/>
          </p:cNvSpPr>
          <p:nvPr/>
        </p:nvSpPr>
        <p:spPr bwMode="auto">
          <a:xfrm>
            <a:off x="83718" y="2324277"/>
            <a:ext cx="1833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Persona di riferimento per la richiesta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3" name="Rettangolo arrotondato 82"/>
          <p:cNvSpPr/>
          <p:nvPr/>
        </p:nvSpPr>
        <p:spPr>
          <a:xfrm>
            <a:off x="93448" y="2915330"/>
            <a:ext cx="3198320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4" name="Rettangolo arrotondato 83"/>
          <p:cNvSpPr/>
          <p:nvPr/>
        </p:nvSpPr>
        <p:spPr>
          <a:xfrm>
            <a:off x="3418277" y="2920005"/>
            <a:ext cx="3347881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86" name="CasellaDiTesto 127"/>
          <p:cNvSpPr txBox="1">
            <a:spLocks noChangeArrowheads="1"/>
          </p:cNvSpPr>
          <p:nvPr/>
        </p:nvSpPr>
        <p:spPr bwMode="auto">
          <a:xfrm>
            <a:off x="85397" y="2744630"/>
            <a:ext cx="75131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Telefono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7" name="CasellaDiTesto 127"/>
          <p:cNvSpPr txBox="1">
            <a:spLocks noChangeArrowheads="1"/>
          </p:cNvSpPr>
          <p:nvPr/>
        </p:nvSpPr>
        <p:spPr bwMode="auto">
          <a:xfrm>
            <a:off x="3418760" y="2745285"/>
            <a:ext cx="190624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 smtClean="0">
                <a:solidFill>
                  <a:schemeClr val="bg1"/>
                </a:solidFill>
              </a:rPr>
              <a:t>E-mail per conferma presa in carico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8" name="CasellaDiTesto 129"/>
          <p:cNvSpPr txBox="1">
            <a:spLocks noChangeArrowheads="1"/>
          </p:cNvSpPr>
          <p:nvPr/>
        </p:nvSpPr>
        <p:spPr bwMode="auto">
          <a:xfrm>
            <a:off x="5434228" y="1503440"/>
            <a:ext cx="42797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Data</a:t>
            </a:r>
            <a:endParaRPr lang="en-US" altLang="en-US" sz="800" b="1" dirty="0">
              <a:solidFill>
                <a:schemeClr val="bg1"/>
              </a:solidFill>
            </a:endParaRPr>
          </a:p>
        </p:txBody>
      </p:sp>
      <p:sp>
        <p:nvSpPr>
          <p:cNvPr id="89" name="CasellaDiTesto 129"/>
          <p:cNvSpPr txBox="1">
            <a:spLocks noChangeArrowheads="1"/>
          </p:cNvSpPr>
          <p:nvPr/>
        </p:nvSpPr>
        <p:spPr bwMode="auto">
          <a:xfrm>
            <a:off x="5353482" y="2507944"/>
            <a:ext cx="128432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900" b="1" dirty="0" smtClean="0">
                <a:solidFill>
                  <a:schemeClr val="bg1"/>
                </a:solidFill>
              </a:rPr>
              <a:t>Presso Ricambista</a:t>
            </a:r>
            <a:endParaRPr lang="en-US" altLang="en-US" sz="900" b="1" dirty="0">
              <a:solidFill>
                <a:schemeClr val="bg1"/>
              </a:solidFill>
            </a:endParaRPr>
          </a:p>
        </p:txBody>
      </p:sp>
      <p:sp>
        <p:nvSpPr>
          <p:cNvPr id="90" name="CasellaDiTesto 129"/>
          <p:cNvSpPr txBox="1">
            <a:spLocks noChangeArrowheads="1"/>
          </p:cNvSpPr>
          <p:nvPr/>
        </p:nvSpPr>
        <p:spPr bwMode="auto">
          <a:xfrm>
            <a:off x="3789040" y="2512611"/>
            <a:ext cx="112117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900" b="1" dirty="0" smtClean="0">
                <a:solidFill>
                  <a:schemeClr val="bg1"/>
                </a:solidFill>
              </a:rPr>
              <a:t>Presso</a:t>
            </a:r>
            <a:r>
              <a:rPr lang="it-IT" altLang="en-US" sz="900" dirty="0" smtClean="0"/>
              <a:t> </a:t>
            </a:r>
            <a:r>
              <a:rPr lang="it-IT" altLang="en-US" sz="900" b="1" dirty="0" smtClean="0">
                <a:solidFill>
                  <a:schemeClr val="bg1"/>
                </a:solidFill>
              </a:rPr>
              <a:t>Officina</a:t>
            </a:r>
            <a:endParaRPr lang="en-US" altLang="en-US" sz="900" b="1" dirty="0">
              <a:solidFill>
                <a:schemeClr val="bg1"/>
              </a:solidFill>
            </a:endParaRPr>
          </a:p>
        </p:txBody>
      </p:sp>
      <p:sp>
        <p:nvSpPr>
          <p:cNvPr id="91" name="Rettangolo arrotondato 90"/>
          <p:cNvSpPr/>
          <p:nvPr/>
        </p:nvSpPr>
        <p:spPr>
          <a:xfrm>
            <a:off x="3589256" y="2514207"/>
            <a:ext cx="219605" cy="22604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2" name="Rettangolo arrotondato 91"/>
          <p:cNvSpPr/>
          <p:nvPr/>
        </p:nvSpPr>
        <p:spPr>
          <a:xfrm>
            <a:off x="5144349" y="2519131"/>
            <a:ext cx="219605" cy="2211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3" name="Rettangolo arrotondato 92"/>
          <p:cNvSpPr/>
          <p:nvPr/>
        </p:nvSpPr>
        <p:spPr>
          <a:xfrm>
            <a:off x="93449" y="3346890"/>
            <a:ext cx="6663844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94" name="CasellaDiTesto 125"/>
          <p:cNvSpPr txBox="1">
            <a:spLocks noChangeArrowheads="1"/>
          </p:cNvSpPr>
          <p:nvPr/>
        </p:nvSpPr>
        <p:spPr bwMode="auto">
          <a:xfrm>
            <a:off x="100991" y="3175285"/>
            <a:ext cx="39662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800" b="1" dirty="0">
                <a:solidFill>
                  <a:schemeClr val="bg1"/>
                </a:solidFill>
              </a:rPr>
              <a:t>Indirizzo di consegna prodotto </a:t>
            </a:r>
            <a:r>
              <a:rPr lang="it-IT" altLang="en-US" sz="800" b="1" dirty="0" smtClean="0">
                <a:solidFill>
                  <a:schemeClr val="bg1"/>
                </a:solidFill>
              </a:rPr>
              <a:t> RICHIESTO IN ALTERNATIVA A QUELLO DELL’OFFICINA</a:t>
            </a:r>
            <a:endParaRPr lang="it-IT" altLang="en-US" sz="800" b="1" dirty="0">
              <a:solidFill>
                <a:schemeClr val="bg1"/>
              </a:solidFill>
            </a:endParaRPr>
          </a:p>
        </p:txBody>
      </p:sp>
      <p:sp>
        <p:nvSpPr>
          <p:cNvPr id="99" name="Rettangolo arrotondato 98"/>
          <p:cNvSpPr/>
          <p:nvPr/>
        </p:nvSpPr>
        <p:spPr>
          <a:xfrm>
            <a:off x="148712" y="2488247"/>
            <a:ext cx="3203211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5" name="Rettangolo arrotondato 124"/>
          <p:cNvSpPr/>
          <p:nvPr/>
        </p:nvSpPr>
        <p:spPr>
          <a:xfrm>
            <a:off x="93448" y="3346890"/>
            <a:ext cx="6678347" cy="45398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6" name="Rettangolo arrotondato 125"/>
          <p:cNvSpPr/>
          <p:nvPr/>
        </p:nvSpPr>
        <p:spPr>
          <a:xfrm>
            <a:off x="5500549" y="1678967"/>
            <a:ext cx="1265609" cy="252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66952"/>
              </p:ext>
            </p:extLst>
          </p:nvPr>
        </p:nvGraphicFramePr>
        <p:xfrm>
          <a:off x="138846" y="4239009"/>
          <a:ext cx="6545882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159"/>
                <a:gridCol w="4417723"/>
              </a:tblGrid>
              <a:tr h="541232"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HYBRID STARTER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chemeClr val="tx1"/>
                          </a:solidFill>
                        </a:rPr>
                        <a:t>Serial</a:t>
                      </a:r>
                      <a:r>
                        <a:rPr lang="it-IT" sz="12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200" b="1" baseline="0" dirty="0" err="1" smtClean="0">
                          <a:solidFill>
                            <a:schemeClr val="tx1"/>
                          </a:solidFill>
                        </a:rPr>
                        <a:t>Number</a:t>
                      </a:r>
                      <a:r>
                        <a:rPr lang="it-IT" sz="1200" b="1" baseline="0" dirty="0" smtClean="0">
                          <a:solidFill>
                            <a:schemeClr val="tx1"/>
                          </a:solidFill>
                        </a:rPr>
                        <a:t>:  ________________________________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                                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050" b="1" dirty="0" err="1" smtClean="0">
                          <a:solidFill>
                            <a:schemeClr val="tx1"/>
                          </a:solidFill>
                        </a:rPr>
                        <a:t>sul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50" b="1" dirty="0" err="1" smtClean="0">
                          <a:solidFill>
                            <a:schemeClr val="tx1"/>
                          </a:solidFill>
                        </a:rPr>
                        <a:t>lato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 basso di </a:t>
                      </a:r>
                      <a:r>
                        <a:rPr lang="en-US" sz="1050" b="1" dirty="0" err="1" smtClean="0">
                          <a:solidFill>
                            <a:schemeClr val="tx1"/>
                          </a:solidFill>
                        </a:rPr>
                        <a:t>appoggio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58" name="CasellaDiTesto 28"/>
          <p:cNvSpPr txBox="1">
            <a:spLocks noChangeArrowheads="1"/>
          </p:cNvSpPr>
          <p:nvPr/>
        </p:nvSpPr>
        <p:spPr bwMode="auto">
          <a:xfrm>
            <a:off x="147365" y="5469072"/>
            <a:ext cx="64240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en-US" sz="1200" b="1" dirty="0" smtClean="0"/>
              <a:t>Tipo di anomalia:</a:t>
            </a:r>
            <a:endParaRPr lang="it-IT" altLang="en-US" sz="1200" b="1" dirty="0"/>
          </a:p>
        </p:txBody>
      </p:sp>
      <p:graphicFrame>
        <p:nvGraphicFramePr>
          <p:cNvPr id="59" name="Tabella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788217"/>
              </p:ext>
            </p:extLst>
          </p:nvPr>
        </p:nvGraphicFramePr>
        <p:xfrm>
          <a:off x="146103" y="4846872"/>
          <a:ext cx="6530514" cy="571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834"/>
                <a:gridCol w="6120680"/>
              </a:tblGrid>
              <a:tr h="288032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b="1" dirty="0" smtClean="0">
                          <a:solidFill>
                            <a:schemeClr val="tx1"/>
                          </a:solidFill>
                        </a:rPr>
                        <a:t>IN GARANZIA         </a:t>
                      </a:r>
                      <a:r>
                        <a:rPr lang="it-IT" sz="1000" b="0" dirty="0" smtClean="0">
                          <a:solidFill>
                            <a:schemeClr val="tx1"/>
                          </a:solidFill>
                        </a:rPr>
                        <a:t>(allegare alla richiesta il documento di acquisto e/o fattura di vendita)</a:t>
                      </a:r>
                      <a:endParaRPr lang="en-US" sz="1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08016" marR="0" marT="0" marB="0" anchor="ctr">
                    <a:solidFill>
                      <a:srgbClr val="D0D8E8"/>
                    </a:solidFill>
                  </a:tcPr>
                </a:tc>
              </a:tr>
              <a:tr h="283165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endParaRPr lang="en-US" sz="1200" dirty="0"/>
                    </a:p>
                  </a:txBody>
                  <a:tcPr marL="108016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FUORI</a:t>
                      </a:r>
                      <a:r>
                        <a:rPr lang="en-US" sz="1100" b="1" baseline="0" dirty="0" smtClean="0"/>
                        <a:t> GARANZIA  </a:t>
                      </a:r>
                      <a:r>
                        <a:rPr lang="en-US" sz="1000" b="0" baseline="0" dirty="0" smtClean="0"/>
                        <a:t>(la </a:t>
                      </a:r>
                      <a:r>
                        <a:rPr lang="en-US" sz="1000" b="0" baseline="0" dirty="0" err="1" smtClean="0"/>
                        <a:t>garanzia</a:t>
                      </a:r>
                      <a:r>
                        <a:rPr lang="en-US" sz="1000" b="0" baseline="0" dirty="0" smtClean="0"/>
                        <a:t> di 24 </a:t>
                      </a:r>
                      <a:r>
                        <a:rPr lang="en-US" sz="1000" b="0" baseline="0" dirty="0" err="1" smtClean="0"/>
                        <a:t>mesi</a:t>
                      </a:r>
                      <a:r>
                        <a:rPr lang="en-US" sz="1000" b="0" baseline="0" dirty="0" smtClean="0"/>
                        <a:t> </a:t>
                      </a:r>
                      <a:r>
                        <a:rPr lang="en-US" sz="1000" b="0" baseline="0" dirty="0" err="1" smtClean="0"/>
                        <a:t>decorre</a:t>
                      </a:r>
                      <a:r>
                        <a:rPr lang="en-US" sz="1000" b="0" baseline="0" dirty="0" smtClean="0"/>
                        <a:t> </a:t>
                      </a:r>
                      <a:r>
                        <a:rPr lang="en-US" sz="1000" b="0" baseline="0" dirty="0" err="1" smtClean="0"/>
                        <a:t>dalla</a:t>
                      </a:r>
                      <a:r>
                        <a:rPr lang="en-US" sz="1000" b="0" baseline="0" dirty="0" smtClean="0"/>
                        <a:t> data </a:t>
                      </a:r>
                      <a:r>
                        <a:rPr lang="en-US" sz="1000" b="0" baseline="0" dirty="0" err="1" smtClean="0"/>
                        <a:t>riportata</a:t>
                      </a:r>
                      <a:r>
                        <a:rPr lang="en-US" sz="1000" b="0" baseline="0" dirty="0" smtClean="0"/>
                        <a:t> </a:t>
                      </a:r>
                      <a:r>
                        <a:rPr lang="en-US" sz="1000" b="0" baseline="0" dirty="0" err="1" smtClean="0"/>
                        <a:t>sul</a:t>
                      </a:r>
                      <a:r>
                        <a:rPr lang="en-US" sz="1000" b="0" baseline="0" dirty="0" smtClean="0"/>
                        <a:t> </a:t>
                      </a:r>
                      <a:r>
                        <a:rPr lang="en-US" sz="1000" b="0" baseline="0" dirty="0" err="1" smtClean="0"/>
                        <a:t>documento</a:t>
                      </a:r>
                      <a:r>
                        <a:rPr lang="en-US" sz="1000" b="0" baseline="0" dirty="0" smtClean="0"/>
                        <a:t> di </a:t>
                      </a:r>
                      <a:r>
                        <a:rPr lang="en-US" sz="1000" b="0" baseline="0" dirty="0" err="1" smtClean="0"/>
                        <a:t>acquisto</a:t>
                      </a:r>
                      <a:r>
                        <a:rPr lang="en-US" sz="1000" b="0" baseline="0" dirty="0" smtClean="0"/>
                        <a:t> o </a:t>
                      </a:r>
                      <a:r>
                        <a:rPr lang="en-US" sz="1000" b="0" baseline="0" dirty="0" err="1" smtClean="0"/>
                        <a:t>sulla</a:t>
                      </a:r>
                      <a:r>
                        <a:rPr lang="en-US" sz="1000" b="0" baseline="0" dirty="0" smtClean="0"/>
                        <a:t> </a:t>
                      </a:r>
                      <a:r>
                        <a:rPr lang="en-US" sz="1000" b="0" baseline="0" dirty="0" err="1" smtClean="0"/>
                        <a:t>fattura</a:t>
                      </a:r>
                      <a:r>
                        <a:rPr lang="en-US" sz="1000" b="0" baseline="0" dirty="0" smtClean="0"/>
                        <a:t>)</a:t>
                      </a:r>
                      <a:endParaRPr lang="en-US" sz="1000" b="0" dirty="0"/>
                    </a:p>
                  </a:txBody>
                  <a:tcPr marL="108016" marR="0" marT="0" marB="0" anchor="ctr"/>
                </a:tc>
              </a:tr>
            </a:tbl>
          </a:graphicData>
        </a:graphic>
      </p:graphicFrame>
      <p:sp>
        <p:nvSpPr>
          <p:cNvPr id="60" name="Rettangolo arrotondato 59"/>
          <p:cNvSpPr/>
          <p:nvPr/>
        </p:nvSpPr>
        <p:spPr>
          <a:xfrm>
            <a:off x="244457" y="5210934"/>
            <a:ext cx="201637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1" name="Rettangolo arrotondato 60"/>
          <p:cNvSpPr/>
          <p:nvPr/>
        </p:nvSpPr>
        <p:spPr>
          <a:xfrm>
            <a:off x="248077" y="4909857"/>
            <a:ext cx="201637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49990"/>
              </p:ext>
            </p:extLst>
          </p:nvPr>
        </p:nvGraphicFramePr>
        <p:xfrm>
          <a:off x="153603" y="5746071"/>
          <a:ext cx="654188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077"/>
                <a:gridCol w="6146804"/>
              </a:tblGrid>
              <a:tr h="28616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Indicazione tensione</a:t>
                      </a:r>
                      <a:r>
                        <a:rPr lang="it-IT" sz="1000" b="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non funzionante</a:t>
                      </a:r>
                      <a:endParaRPr lang="it-IT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28044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Non si carica</a:t>
                      </a:r>
                      <a:endParaRPr lang="it-IT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4716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Non avvia i veicoli</a:t>
                      </a:r>
                      <a:endParaRPr lang="it-IT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24992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Rottura pinza di connessione</a:t>
                      </a:r>
                      <a:endParaRPr lang="it-IT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347168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Altro:  ________________________________________________________________________________________</a:t>
                      </a:r>
                      <a:endParaRPr lang="it-IT" sz="1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65" name="Rettangolo arrotondato 64"/>
          <p:cNvSpPr/>
          <p:nvPr/>
        </p:nvSpPr>
        <p:spPr>
          <a:xfrm>
            <a:off x="248076" y="7321641"/>
            <a:ext cx="201637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8" name="Rettangolo arrotondato 67"/>
          <p:cNvSpPr/>
          <p:nvPr/>
        </p:nvSpPr>
        <p:spPr>
          <a:xfrm>
            <a:off x="254683" y="6949048"/>
            <a:ext cx="201637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4" name="Rettangolo arrotondato 73"/>
          <p:cNvSpPr/>
          <p:nvPr/>
        </p:nvSpPr>
        <p:spPr>
          <a:xfrm>
            <a:off x="248077" y="6582053"/>
            <a:ext cx="201637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9" name="Rettangolo arrotondato 78"/>
          <p:cNvSpPr/>
          <p:nvPr/>
        </p:nvSpPr>
        <p:spPr>
          <a:xfrm>
            <a:off x="259417" y="6230763"/>
            <a:ext cx="201637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5" name="Rettangolo arrotondato 84"/>
          <p:cNvSpPr/>
          <p:nvPr/>
        </p:nvSpPr>
        <p:spPr>
          <a:xfrm>
            <a:off x="259417" y="5846840"/>
            <a:ext cx="201637" cy="14401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2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3646</TotalTime>
  <Words>268</Words>
  <Application>Microsoft Office PowerPoint</Application>
  <PresentationFormat>A4 (21x29,7 cm)</PresentationFormat>
  <Paragraphs>36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Tema di Office</vt:lpstr>
      <vt:lpstr>Presentazione standard di PowerPoint</vt:lpstr>
    </vt:vector>
  </TitlesOfParts>
  <Company>FIATGROUP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Silvio Verrino</dc:creator>
  <cp:lastModifiedBy>Turchi Sarah (M)</cp:lastModifiedBy>
  <cp:revision>268</cp:revision>
  <cp:lastPrinted>2017-06-01T14:05:25Z</cp:lastPrinted>
  <dcterms:created xsi:type="dcterms:W3CDTF">2017-01-30T16:02:44Z</dcterms:created>
  <dcterms:modified xsi:type="dcterms:W3CDTF">2020-02-06T09:02:51Z</dcterms:modified>
</cp:coreProperties>
</file>