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436" autoAdjust="0"/>
  </p:normalViewPr>
  <p:slideViewPr>
    <p:cSldViewPr>
      <p:cViewPr>
        <p:scale>
          <a:sx n="150" d="100"/>
          <a:sy n="150" d="100"/>
        </p:scale>
        <p:origin x="346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25C-9710-4DDA-8D4D-698A7B6F79C0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1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06/02/2020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callcenter@magnetimarell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64568"/>
            <a:ext cx="68342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 smtClean="0"/>
              <a:t>RICHIESTA di INTERVENTO </a:t>
            </a:r>
            <a:r>
              <a:rPr lang="it-IT" altLang="en-US" sz="2100" b="1" dirty="0" err="1" smtClean="0"/>
              <a:t>Hybrid</a:t>
            </a:r>
            <a:r>
              <a:rPr lang="it-IT" altLang="en-US" sz="2100" b="1" dirty="0" smtClean="0"/>
              <a:t> Starter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153603" y="3943279"/>
            <a:ext cx="6227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100" dirty="0" smtClean="0"/>
              <a:t>Si richiede un intervento di riparazione per il dispositivo:</a:t>
            </a:r>
            <a:endParaRPr lang="it-IT" altLang="en-US" sz="1100" dirty="0"/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89504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Marelli Aftermarket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Italy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S.p.A. invita il cliente a prendere visione dell’informativa disponibile sul sito internet  www.magnetimarelli-aftermarket.it </a:t>
            </a:r>
            <a:r>
              <a:rPr lang="fr-FR" sz="600" dirty="0"/>
              <a:t>			                </a:t>
            </a:r>
            <a:r>
              <a:rPr lang="fr-FR" sz="600" dirty="0" smtClean="0"/>
              <a:t>  				</a:t>
            </a:r>
            <a:r>
              <a:rPr lang="fr-FR" sz="600" dirty="0"/>
              <a:t> </a:t>
            </a:r>
            <a:r>
              <a:rPr lang="fr-FR" sz="600" dirty="0" smtClean="0"/>
              <a:t>                                 Modulo </a:t>
            </a:r>
            <a:r>
              <a:rPr lang="fr-FR" sz="600" dirty="0" err="1"/>
              <a:t>Richiesta</a:t>
            </a:r>
            <a:r>
              <a:rPr lang="fr-FR" sz="600" dirty="0"/>
              <a:t> </a:t>
            </a:r>
            <a:r>
              <a:rPr lang="fr-FR" sz="600" dirty="0" err="1" smtClean="0"/>
              <a:t>Intervento</a:t>
            </a:r>
            <a:r>
              <a:rPr lang="fr-FR" sz="600" dirty="0" smtClean="0"/>
              <a:t> </a:t>
            </a:r>
            <a:r>
              <a:rPr lang="fr-FR" sz="600" dirty="0" err="1" smtClean="0"/>
              <a:t>Hybrid</a:t>
            </a:r>
            <a:r>
              <a:rPr lang="fr-FR" sz="600" dirty="0" smtClean="0"/>
              <a:t> Starter</a:t>
            </a:r>
            <a:r>
              <a:rPr lang="fr-FR" sz="600" smtClean="0"/>
              <a:t>_ </a:t>
            </a:r>
            <a:r>
              <a:rPr lang="fr-FR" sz="600" smtClean="0"/>
              <a:t>02/2020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3871148" y="8553400"/>
            <a:ext cx="264372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3888139" y="8553400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</a:t>
            </a:r>
            <a:r>
              <a:rPr lang="it-IT" altLang="en-US" sz="800" dirty="0" smtClean="0"/>
              <a:t>del Cliente</a:t>
            </a:r>
            <a:endParaRPr lang="en-US" altLang="en-US" sz="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627" y="7594658"/>
            <a:ext cx="668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fontAlgn="ctr">
              <a:buFont typeface="Arial" panose="020B0604020202020204" pitchFamily="34" charset="0"/>
              <a:buChar char="•"/>
              <a:defRPr/>
            </a:pPr>
            <a:r>
              <a:rPr lang="it-IT" sz="1000" dirty="0" smtClean="0">
                <a:latin typeface="Calibri" panose="020F0502020204030204" pitchFamily="34" charset="0"/>
              </a:rPr>
              <a:t>Il </a:t>
            </a:r>
            <a:r>
              <a:rPr lang="it-IT" sz="1000" dirty="0">
                <a:latin typeface="Calibri" panose="020F0502020204030204" pitchFamily="34" charset="0"/>
              </a:rPr>
              <a:t>Tester può essere inviato solo dopo aver ricevuto la “</a:t>
            </a:r>
            <a:r>
              <a:rPr lang="it-IT" sz="1000" b="1" dirty="0">
                <a:latin typeface="Calibri" panose="020F0502020204030204" pitchFamily="34" charset="0"/>
              </a:rPr>
              <a:t>CONFERMA PRESA IN CARICO</a:t>
            </a:r>
            <a:r>
              <a:rPr lang="it-IT" sz="1000" dirty="0">
                <a:latin typeface="Calibri" panose="020F0502020204030204" pitchFamily="34" charset="0"/>
              </a:rPr>
              <a:t>” da parte del Call Center. </a:t>
            </a:r>
            <a:endParaRPr lang="it-IT" sz="1000" dirty="0" smtClean="0">
              <a:latin typeface="Calibri" panose="020F0502020204030204" pitchFamily="34" charset="0"/>
            </a:endParaRPr>
          </a:p>
          <a:p>
            <a:pPr fontAlgn="ctr">
              <a:defRPr/>
            </a:pPr>
            <a:endParaRPr lang="it-IT" sz="500" dirty="0" smtClean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 smtClean="0">
                <a:latin typeface="Calibri" panose="020F0502020204030204" pitchFamily="34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</a:rPr>
              <a:t>informazioni contattare il n. </a:t>
            </a:r>
            <a:r>
              <a:rPr lang="it-IT" sz="1000" b="1" dirty="0" smtClean="0">
                <a:latin typeface="Calibri" panose="020F0502020204030204" pitchFamily="34" charset="0"/>
              </a:rPr>
              <a:t>800.916.111 – Call Center MM</a:t>
            </a:r>
          </a:p>
          <a:p>
            <a:pPr fontAlgn="ctr"/>
            <a:endParaRPr lang="it-IT" sz="500" b="1" dirty="0">
              <a:latin typeface="Calibri" panose="020F0502020204030204" pitchFamily="34" charset="0"/>
            </a:endParaRPr>
          </a:p>
          <a:p>
            <a:pPr marL="171450" indent="-171450" fontAlgn="ctr">
              <a:buFont typeface="Arial" pitchFamily="34" charset="0"/>
              <a:buChar char="•"/>
            </a:pPr>
            <a:r>
              <a:rPr lang="it-IT" sz="1000" dirty="0">
                <a:latin typeface="Calibri" panose="020F0502020204030204" pitchFamily="34" charset="0"/>
              </a:rPr>
              <a:t>Il presente modulo </a:t>
            </a:r>
            <a:r>
              <a:rPr lang="it-IT" sz="1000" dirty="0" smtClean="0">
                <a:latin typeface="Calibri" panose="020F0502020204030204" pitchFamily="34" charset="0"/>
              </a:rPr>
              <a:t>deve essere </a:t>
            </a:r>
            <a:r>
              <a:rPr lang="it-IT" sz="1000" dirty="0">
                <a:latin typeface="Calibri" panose="020F0502020204030204" pitchFamily="34" charset="0"/>
              </a:rPr>
              <a:t>inviato all’indirizzo email  </a:t>
            </a:r>
            <a:r>
              <a:rPr lang="it-IT" sz="1000" b="1" dirty="0" smtClean="0">
                <a:latin typeface="Calibri" panose="020F0502020204030204" pitchFamily="34" charset="0"/>
                <a:hlinkClick r:id="rId4"/>
              </a:rPr>
              <a:t>callcenter@marelli.com</a:t>
            </a:r>
            <a:r>
              <a:rPr lang="it-IT" sz="1000" b="1" dirty="0" smtClean="0">
                <a:latin typeface="Calibri" panose="020F0502020204030204" pitchFamily="34" charset="0"/>
              </a:rPr>
              <a:t> </a:t>
            </a:r>
            <a:r>
              <a:rPr lang="it-IT" sz="1000" dirty="0">
                <a:latin typeface="Calibri" panose="020F0502020204030204" pitchFamily="34" charset="0"/>
              </a:rPr>
              <a:t>oppure al fax n</a:t>
            </a:r>
            <a:r>
              <a:rPr lang="it-IT" sz="1000" b="1" dirty="0">
                <a:latin typeface="Calibri" panose="020F0502020204030204" pitchFamily="34" charset="0"/>
              </a:rPr>
              <a:t>. 02 </a:t>
            </a:r>
            <a:r>
              <a:rPr lang="it-IT" sz="1000" b="1" dirty="0" smtClean="0">
                <a:latin typeface="Calibri" panose="020F0502020204030204" pitchFamily="34" charset="0"/>
              </a:rPr>
              <a:t>92.815.555</a:t>
            </a:r>
            <a:endParaRPr lang="it-IT" sz="1000" b="1" dirty="0">
              <a:latin typeface="Calibri" panose="020F0502020204030204" pitchFamily="34" charset="0"/>
            </a:endParaRPr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211567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510404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55291" y="1677015"/>
            <a:ext cx="410866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3" y="1510404"/>
            <a:ext cx="1113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677015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65524" y="1500292"/>
            <a:ext cx="70080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>
          <a:xfrm>
            <a:off x="5148534" y="2694215"/>
            <a:ext cx="1338262" cy="3603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CasellaDiTesto 129"/>
          <p:cNvSpPr txBox="1">
            <a:spLocks noChangeArrowheads="1"/>
          </p:cNvSpPr>
          <p:nvPr/>
        </p:nvSpPr>
        <p:spPr bwMode="auto">
          <a:xfrm>
            <a:off x="5123499" y="2637438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Data</a:t>
            </a:r>
            <a:endParaRPr lang="en-US" altLang="en-US" sz="800" dirty="0"/>
          </a:p>
        </p:txBody>
      </p:sp>
      <p:sp>
        <p:nvSpPr>
          <p:cNvPr id="75" name="Rettangolo 74"/>
          <p:cNvSpPr/>
          <p:nvPr/>
        </p:nvSpPr>
        <p:spPr>
          <a:xfrm>
            <a:off x="-15119" y="1954232"/>
            <a:ext cx="6882393" cy="1918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55294" y="2081294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27749" y="1909109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Ricambista di riferimento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85948" y="2083851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57516" y="1914688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Codice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88557" y="2488247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83718" y="2324277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93448" y="2915330"/>
            <a:ext cx="3198320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418277" y="2920005"/>
            <a:ext cx="334788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85397" y="2744630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418760" y="2745285"/>
            <a:ext cx="19062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E-mail per conferma presa in carico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503440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CasellaDiTesto 129"/>
          <p:cNvSpPr txBox="1">
            <a:spLocks noChangeArrowheads="1"/>
          </p:cNvSpPr>
          <p:nvPr/>
        </p:nvSpPr>
        <p:spPr bwMode="auto">
          <a:xfrm>
            <a:off x="5353482" y="2507944"/>
            <a:ext cx="128432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 Ricambista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0" name="CasellaDiTesto 129"/>
          <p:cNvSpPr txBox="1">
            <a:spLocks noChangeArrowheads="1"/>
          </p:cNvSpPr>
          <p:nvPr/>
        </p:nvSpPr>
        <p:spPr bwMode="auto">
          <a:xfrm>
            <a:off x="3789040" y="2512611"/>
            <a:ext cx="112117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900" b="1" dirty="0" smtClean="0">
                <a:solidFill>
                  <a:schemeClr val="bg1"/>
                </a:solidFill>
              </a:rPr>
              <a:t>Presso</a:t>
            </a:r>
            <a:r>
              <a:rPr lang="it-IT" altLang="en-US" sz="900" dirty="0" smtClean="0"/>
              <a:t> </a:t>
            </a:r>
            <a:r>
              <a:rPr lang="it-IT" altLang="en-US" sz="900" b="1" dirty="0" smtClean="0">
                <a:solidFill>
                  <a:schemeClr val="bg1"/>
                </a:solidFill>
              </a:rPr>
              <a:t>Officina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3589256" y="2514207"/>
            <a:ext cx="219605" cy="226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>
          <a:xfrm>
            <a:off x="5144349" y="2519131"/>
            <a:ext cx="219605" cy="221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>
          <a:xfrm>
            <a:off x="93449" y="3346890"/>
            <a:ext cx="6663844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4" name="CasellaDiTesto 125"/>
          <p:cNvSpPr txBox="1">
            <a:spLocks noChangeArrowheads="1"/>
          </p:cNvSpPr>
          <p:nvPr/>
        </p:nvSpPr>
        <p:spPr bwMode="auto">
          <a:xfrm>
            <a:off x="100991" y="3175285"/>
            <a:ext cx="3966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Indirizzo di consegna prodotto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 RICHIESTO IN ALTERNATIVA A QUELLO DELL’OFFICINA</a:t>
            </a:r>
            <a:endParaRPr lang="it-IT" altLang="en-US" sz="800" b="1" dirty="0">
              <a:solidFill>
                <a:schemeClr val="bg1"/>
              </a:solidFill>
            </a:endParaRPr>
          </a:p>
        </p:txBody>
      </p:sp>
      <p:sp>
        <p:nvSpPr>
          <p:cNvPr id="99" name="Rettangolo arrotondato 98"/>
          <p:cNvSpPr/>
          <p:nvPr/>
        </p:nvSpPr>
        <p:spPr>
          <a:xfrm>
            <a:off x="148712" y="2488247"/>
            <a:ext cx="3203211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5" name="Rettangolo arrotondato 124"/>
          <p:cNvSpPr/>
          <p:nvPr/>
        </p:nvSpPr>
        <p:spPr>
          <a:xfrm>
            <a:off x="93448" y="3346890"/>
            <a:ext cx="6678347" cy="4539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678967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6952"/>
              </p:ext>
            </p:extLst>
          </p:nvPr>
        </p:nvGraphicFramePr>
        <p:xfrm>
          <a:off x="138846" y="4239009"/>
          <a:ext cx="654588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159"/>
                <a:gridCol w="4417723"/>
              </a:tblGrid>
              <a:tr h="541232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HYBRID STARTER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Serial</a:t>
                      </a:r>
                      <a:r>
                        <a:rPr lang="it-IT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baseline="0" dirty="0" err="1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it-IT" sz="1200" b="1" baseline="0" dirty="0" smtClean="0">
                          <a:solidFill>
                            <a:schemeClr val="tx1"/>
                          </a:solidFill>
                        </a:rPr>
                        <a:t>:  ________________________________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                              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sul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lato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 basso di </a:t>
                      </a: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appoggio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8" name="CasellaDiTesto 28"/>
          <p:cNvSpPr txBox="1">
            <a:spLocks noChangeArrowheads="1"/>
          </p:cNvSpPr>
          <p:nvPr/>
        </p:nvSpPr>
        <p:spPr bwMode="auto">
          <a:xfrm>
            <a:off x="147365" y="5469072"/>
            <a:ext cx="64240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200" b="1" dirty="0" smtClean="0"/>
              <a:t>Tipo di anomalia:</a:t>
            </a:r>
            <a:endParaRPr lang="it-IT" altLang="en-US" sz="1200" b="1" dirty="0"/>
          </a:p>
        </p:txBody>
      </p:sp>
      <p:graphicFrame>
        <p:nvGraphicFramePr>
          <p:cNvPr id="59" name="Tabell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88217"/>
              </p:ext>
            </p:extLst>
          </p:nvPr>
        </p:nvGraphicFramePr>
        <p:xfrm>
          <a:off x="146103" y="4846872"/>
          <a:ext cx="6530514" cy="57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34"/>
                <a:gridCol w="6120680"/>
              </a:tblGrid>
              <a:tr h="28803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IN GARANZIA         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(allegare alla richiesta il documento di acquisto e/o fattura di vendita)</a:t>
                      </a: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16" marR="0" marT="0" marB="0" anchor="ctr">
                    <a:solidFill>
                      <a:srgbClr val="D0D8E8"/>
                    </a:solidFill>
                  </a:tcPr>
                </a:tc>
              </a:tr>
              <a:tr h="283165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FUORI</a:t>
                      </a:r>
                      <a:r>
                        <a:rPr lang="en-US" sz="1100" b="1" baseline="0" dirty="0" smtClean="0"/>
                        <a:t> GARANZIA  </a:t>
                      </a:r>
                      <a:r>
                        <a:rPr lang="en-US" sz="1000" b="0" baseline="0" dirty="0" smtClean="0"/>
                        <a:t>(la </a:t>
                      </a:r>
                      <a:r>
                        <a:rPr lang="en-US" sz="1000" b="0" baseline="0" dirty="0" err="1" smtClean="0"/>
                        <a:t>garanzia</a:t>
                      </a:r>
                      <a:r>
                        <a:rPr lang="en-US" sz="1000" b="0" baseline="0" dirty="0" smtClean="0"/>
                        <a:t> di 24 </a:t>
                      </a:r>
                      <a:r>
                        <a:rPr lang="en-US" sz="1000" b="0" baseline="0" dirty="0" err="1" smtClean="0"/>
                        <a:t>mesi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decorre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dalla</a:t>
                      </a:r>
                      <a:r>
                        <a:rPr lang="en-US" sz="1000" b="0" baseline="0" dirty="0" smtClean="0"/>
                        <a:t> data </a:t>
                      </a:r>
                      <a:r>
                        <a:rPr lang="en-US" sz="1000" b="0" baseline="0" dirty="0" err="1" smtClean="0"/>
                        <a:t>riportata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sul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documento</a:t>
                      </a:r>
                      <a:r>
                        <a:rPr lang="en-US" sz="1000" b="0" baseline="0" dirty="0" smtClean="0"/>
                        <a:t> di </a:t>
                      </a:r>
                      <a:r>
                        <a:rPr lang="en-US" sz="1000" b="0" baseline="0" dirty="0" err="1" smtClean="0"/>
                        <a:t>acquisto</a:t>
                      </a:r>
                      <a:r>
                        <a:rPr lang="en-US" sz="1000" b="0" baseline="0" dirty="0" smtClean="0"/>
                        <a:t> o </a:t>
                      </a:r>
                      <a:r>
                        <a:rPr lang="en-US" sz="1000" b="0" baseline="0" dirty="0" err="1" smtClean="0"/>
                        <a:t>sulla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b="0" baseline="0" dirty="0" err="1" smtClean="0"/>
                        <a:t>fattura</a:t>
                      </a:r>
                      <a:r>
                        <a:rPr lang="en-US" sz="1000" b="0" baseline="0" dirty="0" smtClean="0"/>
                        <a:t>)</a:t>
                      </a:r>
                      <a:endParaRPr lang="en-US" sz="1000" b="0" dirty="0"/>
                    </a:p>
                  </a:txBody>
                  <a:tcPr marL="108016" marR="0" marT="0" marB="0" anchor="ctr"/>
                </a:tc>
              </a:tr>
            </a:tbl>
          </a:graphicData>
        </a:graphic>
      </p:graphicFrame>
      <p:sp>
        <p:nvSpPr>
          <p:cNvPr id="60" name="Rettangolo arrotondato 59"/>
          <p:cNvSpPr/>
          <p:nvPr/>
        </p:nvSpPr>
        <p:spPr>
          <a:xfrm>
            <a:off x="244457" y="5210934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Rettangolo arrotondato 60"/>
          <p:cNvSpPr/>
          <p:nvPr/>
        </p:nvSpPr>
        <p:spPr>
          <a:xfrm>
            <a:off x="248077" y="4909857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9990"/>
              </p:ext>
            </p:extLst>
          </p:nvPr>
        </p:nvGraphicFramePr>
        <p:xfrm>
          <a:off x="153603" y="5746071"/>
          <a:ext cx="654188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77"/>
                <a:gridCol w="6146804"/>
              </a:tblGrid>
              <a:tr h="2861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Indicazione tensione</a:t>
                      </a:r>
                      <a:r>
                        <a:rPr lang="it-IT" sz="10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non funzionante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804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Non si carica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471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Non avvia i veicoli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24992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Rottura pinza di connessione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471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Altro:  ________________________________________________________________________________________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5" name="Rettangolo arrotondato 64"/>
          <p:cNvSpPr/>
          <p:nvPr/>
        </p:nvSpPr>
        <p:spPr>
          <a:xfrm>
            <a:off x="248076" y="7321641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254683" y="6949048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ttangolo arrotondato 73"/>
          <p:cNvSpPr/>
          <p:nvPr/>
        </p:nvSpPr>
        <p:spPr>
          <a:xfrm>
            <a:off x="248077" y="6582053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Rettangolo arrotondato 78"/>
          <p:cNvSpPr/>
          <p:nvPr/>
        </p:nvSpPr>
        <p:spPr>
          <a:xfrm>
            <a:off x="259417" y="6230763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Rettangolo arrotondato 84"/>
          <p:cNvSpPr/>
          <p:nvPr/>
        </p:nvSpPr>
        <p:spPr>
          <a:xfrm>
            <a:off x="259417" y="5846840"/>
            <a:ext cx="201637" cy="1440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268</Words>
  <Application>Microsoft Office PowerPoint</Application>
  <PresentationFormat>A4 (21x29,7 cm)</PresentationFormat>
  <Paragraphs>36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Turchi Sarah (M)</cp:lastModifiedBy>
  <cp:revision>268</cp:revision>
  <cp:lastPrinted>2017-06-01T14:05:25Z</cp:lastPrinted>
  <dcterms:created xsi:type="dcterms:W3CDTF">2017-01-30T16:02:44Z</dcterms:created>
  <dcterms:modified xsi:type="dcterms:W3CDTF">2020-02-06T09:02:51Z</dcterms:modified>
</cp:coreProperties>
</file>