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6858000" cy="9906000" type="A4"/>
  <p:notesSz cx="7499350" cy="107965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lo Dainotto" initials="D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56" autoAdjust="0"/>
    <p:restoredTop sz="93835" autoAdjust="0"/>
  </p:normalViewPr>
  <p:slideViewPr>
    <p:cSldViewPr>
      <p:cViewPr>
        <p:scale>
          <a:sx n="75" d="100"/>
          <a:sy n="75" d="100"/>
        </p:scale>
        <p:origin x="3708" y="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50243" cy="539485"/>
          </a:xfrm>
          <a:prstGeom prst="rect">
            <a:avLst/>
          </a:prstGeom>
        </p:spPr>
        <p:txBody>
          <a:bodyPr vert="horz" lIns="98892" tIns="49446" rIns="98892" bIns="4944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247358" y="0"/>
            <a:ext cx="3250243" cy="539485"/>
          </a:xfrm>
          <a:prstGeom prst="rect">
            <a:avLst/>
          </a:prstGeom>
        </p:spPr>
        <p:txBody>
          <a:bodyPr vert="horz" lIns="98892" tIns="49446" rIns="98892" bIns="49446" rtlCol="0"/>
          <a:lstStyle>
            <a:lvl1pPr algn="r">
              <a:defRPr sz="1300"/>
            </a:lvl1pPr>
          </a:lstStyle>
          <a:p>
            <a:fld id="{EC01725C-9710-4DDA-8D4D-698A7B6F79C0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811213"/>
            <a:ext cx="2801938" cy="4048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892" tIns="49446" rIns="98892" bIns="49446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50462" y="5127690"/>
            <a:ext cx="5998429" cy="4858809"/>
          </a:xfrm>
          <a:prstGeom prst="rect">
            <a:avLst/>
          </a:prstGeom>
        </p:spPr>
        <p:txBody>
          <a:bodyPr vert="horz" lIns="98892" tIns="49446" rIns="98892" bIns="49446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0255380"/>
            <a:ext cx="3250243" cy="539485"/>
          </a:xfrm>
          <a:prstGeom prst="rect">
            <a:avLst/>
          </a:prstGeom>
        </p:spPr>
        <p:txBody>
          <a:bodyPr vert="horz" lIns="98892" tIns="49446" rIns="98892" bIns="4944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247358" y="10255380"/>
            <a:ext cx="3250243" cy="539485"/>
          </a:xfrm>
          <a:prstGeom prst="rect">
            <a:avLst/>
          </a:prstGeom>
        </p:spPr>
        <p:txBody>
          <a:bodyPr vert="horz" lIns="98892" tIns="49446" rIns="98892" bIns="49446" rtlCol="0" anchor="b"/>
          <a:lstStyle>
            <a:lvl1pPr algn="r">
              <a:defRPr sz="1300"/>
            </a:lvl1pPr>
          </a:lstStyle>
          <a:p>
            <a:fld id="{8918AF25-EF43-4BAC-AB3E-5B94858EF81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</a:defRPr>
            </a:lvl1pPr>
            <a:lvl2pPr marL="803500" indent="-309039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</a:defRPr>
            </a:lvl2pPr>
            <a:lvl3pPr marL="1236155" indent="-247231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</a:defRPr>
            </a:lvl3pPr>
            <a:lvl4pPr marL="1730616" indent="-247231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225078" indent="-247231" algn="l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719540" indent="-2472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3214002" indent="-2472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708464" indent="-2472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4202925" indent="-24723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3EDF4A1-8302-4EFE-AFB2-7175869634C0}" type="slidenum">
              <a:rPr lang="it-IT" altLang="en-US" smtClean="0">
                <a:cs typeface="Arial" charset="0"/>
              </a:rPr>
              <a:pPr algn="r">
                <a:spcBef>
                  <a:spcPct val="0"/>
                </a:spcBef>
              </a:pPr>
              <a:t>1</a:t>
            </a:fld>
            <a:endParaRPr lang="it-IT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27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0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89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77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97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05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99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02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04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46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52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06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40AA-D11D-4D72-8370-994B2D2D0BA1}" type="datetimeFigureOut">
              <a:rPr lang="it-IT" smtClean="0"/>
              <a:t>09/06/2020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63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callcenter@magnetimarelli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K:\PROMOZIONI 2012\soci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4" t="21097" b="15610"/>
          <a:stretch>
            <a:fillRect/>
          </a:stretch>
        </p:blipFill>
        <p:spPr bwMode="auto">
          <a:xfrm>
            <a:off x="4869160" y="0"/>
            <a:ext cx="1998364" cy="298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-1771" y="771802"/>
            <a:ext cx="6842125" cy="248776"/>
          </a:xfrm>
          <a:prstGeom prst="rect">
            <a:avLst/>
          </a:prstGeom>
          <a:solidFill>
            <a:srgbClr val="FFD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en-GB" sz="1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Equipments</a:t>
            </a:r>
            <a:endParaRPr lang="it-IT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83" name="CasellaDiTesto 23"/>
          <p:cNvSpPr txBox="1">
            <a:spLocks noChangeArrowheads="1"/>
          </p:cNvSpPr>
          <p:nvPr/>
        </p:nvSpPr>
        <p:spPr bwMode="auto">
          <a:xfrm>
            <a:off x="6095" y="1016940"/>
            <a:ext cx="687616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100" b="1" dirty="0" smtClean="0"/>
              <a:t>RICHIESTA di INTERVENTO strumento diagnosi</a:t>
            </a:r>
            <a:endParaRPr lang="it-IT" altLang="en-US" sz="2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4639" name="CasellaDiTesto 28"/>
          <p:cNvSpPr txBox="1">
            <a:spLocks noChangeArrowheads="1"/>
          </p:cNvSpPr>
          <p:nvPr/>
        </p:nvSpPr>
        <p:spPr bwMode="auto">
          <a:xfrm>
            <a:off x="61373" y="3829450"/>
            <a:ext cx="676098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000" dirty="0" smtClean="0"/>
              <a:t>Si richiede un intervento di riparazione per il seguente Strumento di Diagnosi:</a:t>
            </a:r>
            <a:endParaRPr lang="it-IT" altLang="en-US" sz="1000" dirty="0"/>
          </a:p>
        </p:txBody>
      </p:sp>
      <p:sp>
        <p:nvSpPr>
          <p:cNvPr id="31" name="CasellaDiTesto 28"/>
          <p:cNvSpPr txBox="1">
            <a:spLocks noChangeArrowheads="1"/>
          </p:cNvSpPr>
          <p:nvPr/>
        </p:nvSpPr>
        <p:spPr bwMode="auto">
          <a:xfrm>
            <a:off x="68736" y="9443118"/>
            <a:ext cx="6704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  <a:defRPr sz="1000"/>
            </a:pPr>
            <a:r>
              <a:rPr lang="it-IT" sz="600" dirty="0">
                <a:solidFill>
                  <a:srgbClr val="000000"/>
                </a:solidFill>
                <a:cs typeface="Arial"/>
              </a:rPr>
              <a:t>Marelli Aftermarket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Italy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S.p.A., titolare del trattamento dei Suoi dati personali, ai sensi dell’art. 13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D.Lgs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30.06.2003 n° 196 (codice della privacy) informa che i dati personali forniti in occasione dei rapporti contrattuali, commerciali e promozionali sono oggetto di trattamenti informatici o cartacei per obblighi di legge per le finalità di analisi di mercato e statistiche. Per ulteriori informazioni Marelli Aftermarket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Italy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S.p.A. invita il cliente a prendere visione dell’informativa disponibile sul sito internet  </a:t>
            </a:r>
            <a:r>
              <a:rPr lang="it-IT" sz="600" dirty="0">
                <a:solidFill>
                  <a:srgbClr val="0000FF"/>
                </a:solidFill>
                <a:cs typeface="Arial"/>
              </a:rPr>
              <a:t>www.magnetimarelli-aftermarket.it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</a:t>
            </a:r>
            <a:r>
              <a:rPr lang="fr-FR" sz="600" dirty="0"/>
              <a:t>			              </a:t>
            </a:r>
            <a:r>
              <a:rPr lang="fr-FR" sz="600" dirty="0" smtClean="0"/>
              <a:t>				 Modulo </a:t>
            </a:r>
            <a:r>
              <a:rPr lang="fr-FR" sz="600" dirty="0" err="1"/>
              <a:t>Richiesta</a:t>
            </a:r>
            <a:r>
              <a:rPr lang="fr-FR" sz="600" dirty="0"/>
              <a:t> </a:t>
            </a:r>
            <a:r>
              <a:rPr lang="fr-FR" sz="600" dirty="0" err="1" smtClean="0"/>
              <a:t>Riparazione</a:t>
            </a:r>
            <a:r>
              <a:rPr lang="fr-FR" sz="600" dirty="0" smtClean="0"/>
              <a:t> </a:t>
            </a:r>
            <a:r>
              <a:rPr lang="fr-FR" sz="600" dirty="0" smtClean="0"/>
              <a:t>FLEX_LOGIC_DIV.0_VISION</a:t>
            </a:r>
            <a:r>
              <a:rPr lang="fr-FR" sz="600" dirty="0" smtClean="0"/>
              <a:t>_ SECURITY PASS_ </a:t>
            </a:r>
            <a:r>
              <a:rPr lang="fr-FR" sz="600" dirty="0" smtClean="0"/>
              <a:t>06/2020</a:t>
            </a:r>
            <a:endParaRPr lang="it-IT" sz="600" dirty="0"/>
          </a:p>
        </p:txBody>
      </p:sp>
      <p:sp>
        <p:nvSpPr>
          <p:cNvPr id="66" name="Rettangolo arrotondato 65"/>
          <p:cNvSpPr/>
          <p:nvPr/>
        </p:nvSpPr>
        <p:spPr>
          <a:xfrm>
            <a:off x="3871148" y="8553400"/>
            <a:ext cx="264372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7" name="CasellaDiTesto 67"/>
          <p:cNvSpPr txBox="1">
            <a:spLocks noChangeArrowheads="1"/>
          </p:cNvSpPr>
          <p:nvPr/>
        </p:nvSpPr>
        <p:spPr bwMode="auto">
          <a:xfrm>
            <a:off x="3888139" y="8553400"/>
            <a:ext cx="13760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dirty="0"/>
              <a:t>Timbro e Firma </a:t>
            </a:r>
            <a:r>
              <a:rPr lang="it-IT" altLang="en-US" sz="800" dirty="0" smtClean="0"/>
              <a:t>del Cliente</a:t>
            </a:r>
            <a:endParaRPr lang="en-US" altLang="en-US" sz="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2346" y="7141464"/>
            <a:ext cx="668366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r>
              <a:rPr lang="it-IT" sz="1000" dirty="0" smtClean="0">
                <a:latin typeface="Calibri" panose="020F0502020204030204" pitchFamily="34" charset="0"/>
              </a:rPr>
              <a:t>Il </a:t>
            </a:r>
            <a:r>
              <a:rPr lang="it-IT" sz="1000" dirty="0">
                <a:latin typeface="Calibri" panose="020F0502020204030204" pitchFamily="34" charset="0"/>
              </a:rPr>
              <a:t>Tester può essere inviato solo dopo aver ricevuto la “</a:t>
            </a:r>
            <a:r>
              <a:rPr lang="it-IT" sz="1000" b="1" dirty="0">
                <a:latin typeface="Calibri" panose="020F0502020204030204" pitchFamily="34" charset="0"/>
              </a:rPr>
              <a:t>CONFERMA PRESA IN CARICO</a:t>
            </a:r>
            <a:r>
              <a:rPr lang="it-IT" sz="1000" dirty="0">
                <a:latin typeface="Calibri" panose="020F0502020204030204" pitchFamily="34" charset="0"/>
              </a:rPr>
              <a:t>” da parte del Call Center. </a:t>
            </a:r>
            <a:endParaRPr lang="it-IT" sz="1000" dirty="0" smtClean="0">
              <a:latin typeface="Calibri" panose="020F0502020204030204" pitchFamily="34" charset="0"/>
            </a:endParaRPr>
          </a:p>
          <a:p>
            <a:pPr fontAlgn="ctr">
              <a:defRPr/>
            </a:pPr>
            <a:endParaRPr lang="it-IT" sz="500" dirty="0" smtClean="0">
              <a:latin typeface="Calibri" panose="020F0502020204030204" pitchFamily="34" charset="0"/>
            </a:endParaRPr>
          </a:p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r>
              <a:rPr lang="it-IT" sz="1000" b="1" u="sng" dirty="0" smtClean="0">
                <a:latin typeface="Calibri" panose="020F0502020204030204" pitchFamily="34" charset="0"/>
              </a:rPr>
              <a:t>Non </a:t>
            </a:r>
            <a:r>
              <a:rPr lang="it-IT" sz="1000" b="1" u="sng" dirty="0">
                <a:latin typeface="Calibri" panose="020F0502020204030204" pitchFamily="34" charset="0"/>
              </a:rPr>
              <a:t>si autorizzano rientri per dati incongruenti visualizzati in diagnosi. </a:t>
            </a:r>
          </a:p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endParaRPr lang="it-IT" sz="500" dirty="0" smtClean="0">
              <a:latin typeface="Calibri" panose="020F0502020204030204" pitchFamily="34" charset="0"/>
            </a:endParaRPr>
          </a:p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r>
              <a:rPr lang="it-IT" sz="1000" b="1" u="sng" dirty="0">
                <a:latin typeface="Calibri" panose="020F0502020204030204" pitchFamily="34" charset="0"/>
              </a:rPr>
              <a:t>ATTENZION</a:t>
            </a:r>
            <a:r>
              <a:rPr lang="it-IT" sz="1000" u="sng" dirty="0">
                <a:latin typeface="Calibri" panose="020F0502020204030204" pitchFamily="34" charset="0"/>
              </a:rPr>
              <a:t>E</a:t>
            </a:r>
            <a:r>
              <a:rPr lang="it-IT" sz="1000" dirty="0">
                <a:latin typeface="Calibri" panose="020F0502020204030204" pitchFamily="34" charset="0"/>
              </a:rPr>
              <a:t>: in caso di riparazioni </a:t>
            </a:r>
            <a:r>
              <a:rPr lang="it-IT" sz="1000" b="1" dirty="0">
                <a:latin typeface="Calibri" panose="020F0502020204030204" pitchFamily="34" charset="0"/>
              </a:rPr>
              <a:t>fuori garanzia</a:t>
            </a:r>
            <a:r>
              <a:rPr lang="it-IT" sz="1000" dirty="0">
                <a:latin typeface="Calibri" panose="020F0502020204030204" pitchFamily="34" charset="0"/>
              </a:rPr>
              <a:t> o </a:t>
            </a:r>
            <a:r>
              <a:rPr lang="it-IT" sz="1000" b="1" dirty="0">
                <a:latin typeface="Calibri" panose="020F0502020204030204" pitchFamily="34" charset="0"/>
              </a:rPr>
              <a:t>non coperte da estensione di assistenza</a:t>
            </a:r>
            <a:r>
              <a:rPr lang="it-IT" sz="1000" dirty="0">
                <a:latin typeface="Calibri" panose="020F0502020204030204" pitchFamily="34" charset="0"/>
              </a:rPr>
              <a:t>, di valore </a:t>
            </a:r>
          </a:p>
          <a:p>
            <a:pPr marL="179388" fontAlgn="ctr">
              <a:defRPr/>
            </a:pPr>
            <a:r>
              <a:rPr lang="it-IT" sz="1000" b="1" dirty="0">
                <a:latin typeface="Calibri" panose="020F0502020204030204" pitchFamily="34" charset="0"/>
              </a:rPr>
              <a:t>fino a 200€</a:t>
            </a:r>
            <a:r>
              <a:rPr lang="it-IT" sz="1000" dirty="0">
                <a:latin typeface="Calibri" panose="020F0502020204030204" pitchFamily="34" charset="0"/>
              </a:rPr>
              <a:t>, la riparazione verrà effettuata senza emissione di preventivo e quindi senza vostra autorizzazione. </a:t>
            </a:r>
            <a:endParaRPr lang="it-IT" sz="1000" dirty="0" smtClean="0">
              <a:latin typeface="Calibri" panose="020F0502020204030204" pitchFamily="34" charset="0"/>
            </a:endParaRPr>
          </a:p>
          <a:p>
            <a:pPr fontAlgn="ctr">
              <a:defRPr/>
            </a:pPr>
            <a:endParaRPr lang="it-IT" sz="500" dirty="0">
              <a:latin typeface="Calibri" panose="020F0502020204030204" pitchFamily="34" charset="0"/>
            </a:endParaRPr>
          </a:p>
          <a:p>
            <a:pPr marL="171450" indent="-171450" fontAlgn="ctr">
              <a:buFont typeface="Arial" pitchFamily="34" charset="0"/>
              <a:buChar char="•"/>
            </a:pPr>
            <a:r>
              <a:rPr lang="it-IT" sz="1000" dirty="0" smtClean="0">
                <a:latin typeface="Calibri" panose="020F0502020204030204" pitchFamily="34" charset="0"/>
              </a:rPr>
              <a:t>Per </a:t>
            </a:r>
            <a:r>
              <a:rPr lang="it-IT" sz="1000" dirty="0">
                <a:latin typeface="Calibri" panose="020F0502020204030204" pitchFamily="34" charset="0"/>
              </a:rPr>
              <a:t>informazioni contattare il n. </a:t>
            </a:r>
            <a:r>
              <a:rPr lang="it-IT" sz="1000" b="1" dirty="0" smtClean="0">
                <a:latin typeface="Calibri" panose="020F0502020204030204" pitchFamily="34" charset="0"/>
              </a:rPr>
              <a:t>800.916.111 – Call Center MM</a:t>
            </a:r>
          </a:p>
          <a:p>
            <a:pPr fontAlgn="ctr"/>
            <a:endParaRPr lang="it-IT" sz="500" b="1" dirty="0">
              <a:latin typeface="Calibri" panose="020F0502020204030204" pitchFamily="34" charset="0"/>
            </a:endParaRPr>
          </a:p>
          <a:p>
            <a:pPr marL="171450" indent="-171450" fontAlgn="ctr">
              <a:buFont typeface="Arial" pitchFamily="34" charset="0"/>
              <a:buChar char="•"/>
            </a:pPr>
            <a:r>
              <a:rPr lang="it-IT" sz="1000" dirty="0">
                <a:latin typeface="Calibri" panose="020F0502020204030204" pitchFamily="34" charset="0"/>
              </a:rPr>
              <a:t>Il presente modulo </a:t>
            </a:r>
            <a:r>
              <a:rPr lang="it-IT" sz="1000" dirty="0" smtClean="0">
                <a:latin typeface="Calibri" panose="020F0502020204030204" pitchFamily="34" charset="0"/>
              </a:rPr>
              <a:t>deve essere </a:t>
            </a:r>
            <a:r>
              <a:rPr lang="it-IT" sz="1000" dirty="0">
                <a:latin typeface="Calibri" panose="020F0502020204030204" pitchFamily="34" charset="0"/>
              </a:rPr>
              <a:t>inviato all’indirizzo email  </a:t>
            </a:r>
            <a:r>
              <a:rPr lang="it-IT" sz="1000" b="1" dirty="0" smtClean="0">
                <a:latin typeface="Calibri" panose="020F0502020204030204" pitchFamily="34" charset="0"/>
                <a:hlinkClick r:id="rId4"/>
              </a:rPr>
              <a:t>callcenter@marelli.com</a:t>
            </a:r>
            <a:r>
              <a:rPr lang="it-IT" sz="1000" b="1" dirty="0" smtClean="0">
                <a:latin typeface="Calibri" panose="020F0502020204030204" pitchFamily="34" charset="0"/>
              </a:rPr>
              <a:t> </a:t>
            </a:r>
            <a:r>
              <a:rPr lang="it-IT" sz="1000" dirty="0">
                <a:latin typeface="Calibri" panose="020F0502020204030204" pitchFamily="34" charset="0"/>
              </a:rPr>
              <a:t>oppure al fax n</a:t>
            </a:r>
            <a:r>
              <a:rPr lang="it-IT" sz="1000" b="1" dirty="0">
                <a:latin typeface="Calibri" panose="020F0502020204030204" pitchFamily="34" charset="0"/>
              </a:rPr>
              <a:t>. 02 </a:t>
            </a:r>
            <a:r>
              <a:rPr lang="it-IT" sz="1000" b="1" dirty="0" smtClean="0">
                <a:latin typeface="Calibri" panose="020F0502020204030204" pitchFamily="34" charset="0"/>
              </a:rPr>
              <a:t>972.27.234</a:t>
            </a:r>
            <a:endParaRPr lang="it-IT" sz="1000" b="1" dirty="0">
              <a:latin typeface="Calibri" panose="020F0502020204030204" pitchFamily="34" charset="0"/>
            </a:endParaRPr>
          </a:p>
        </p:txBody>
      </p:sp>
      <p:pic>
        <p:nvPicPr>
          <p:cNvPr id="63" name="Picture 2" descr="Mk3DMMC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61" y="363156"/>
            <a:ext cx="6858000" cy="647700"/>
          </a:xfrm>
          <a:prstGeom prst="rect">
            <a:avLst/>
          </a:prstGeom>
        </p:spPr>
      </p:pic>
      <p:sp>
        <p:nvSpPr>
          <p:cNvPr id="53" name="CasellaDiTesto 122"/>
          <p:cNvSpPr txBox="1">
            <a:spLocks noChangeArrowheads="1"/>
          </p:cNvSpPr>
          <p:nvPr/>
        </p:nvSpPr>
        <p:spPr bwMode="auto">
          <a:xfrm>
            <a:off x="4672784" y="2092494"/>
            <a:ext cx="2125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1800" b="1">
                <a:solidFill>
                  <a:schemeClr val="bg1"/>
                </a:solidFill>
              </a:rPr>
              <a:t>Prezzo promozione</a:t>
            </a:r>
          </a:p>
        </p:txBody>
      </p:sp>
      <p:sp>
        <p:nvSpPr>
          <p:cNvPr id="54" name="Rettangolo 53"/>
          <p:cNvSpPr/>
          <p:nvPr/>
        </p:nvSpPr>
        <p:spPr>
          <a:xfrm>
            <a:off x="-5081" y="1391331"/>
            <a:ext cx="6872356" cy="4994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5" name="Rettangolo arrotondato 54"/>
          <p:cNvSpPr/>
          <p:nvPr/>
        </p:nvSpPr>
        <p:spPr>
          <a:xfrm>
            <a:off x="1255291" y="1557942"/>
            <a:ext cx="4108663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CasellaDiTesto 125"/>
          <p:cNvSpPr txBox="1">
            <a:spLocks noChangeArrowheads="1"/>
          </p:cNvSpPr>
          <p:nvPr/>
        </p:nvSpPr>
        <p:spPr bwMode="auto">
          <a:xfrm>
            <a:off x="1216573" y="1391331"/>
            <a:ext cx="1113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Officina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69" name="Rettangolo arrotondato 68"/>
          <p:cNvSpPr/>
          <p:nvPr/>
        </p:nvSpPr>
        <p:spPr>
          <a:xfrm>
            <a:off x="78691" y="1557942"/>
            <a:ext cx="106011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CasellaDiTesto 127"/>
          <p:cNvSpPr txBox="1">
            <a:spLocks noChangeArrowheads="1"/>
          </p:cNvSpPr>
          <p:nvPr/>
        </p:nvSpPr>
        <p:spPr bwMode="auto">
          <a:xfrm>
            <a:off x="65524" y="1381219"/>
            <a:ext cx="70080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Login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1" name="Rettangolo arrotondato 70"/>
          <p:cNvSpPr/>
          <p:nvPr/>
        </p:nvSpPr>
        <p:spPr>
          <a:xfrm>
            <a:off x="5148534" y="2575142"/>
            <a:ext cx="1338262" cy="3603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3" name="CasellaDiTesto 129"/>
          <p:cNvSpPr txBox="1">
            <a:spLocks noChangeArrowheads="1"/>
          </p:cNvSpPr>
          <p:nvPr/>
        </p:nvSpPr>
        <p:spPr bwMode="auto">
          <a:xfrm>
            <a:off x="5123499" y="2518365"/>
            <a:ext cx="1203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dirty="0"/>
              <a:t>Data</a:t>
            </a:r>
            <a:endParaRPr lang="en-US" altLang="en-US" sz="800" dirty="0"/>
          </a:p>
        </p:txBody>
      </p:sp>
      <p:sp>
        <p:nvSpPr>
          <p:cNvPr id="75" name="Rettangolo 74"/>
          <p:cNvSpPr/>
          <p:nvPr/>
        </p:nvSpPr>
        <p:spPr>
          <a:xfrm>
            <a:off x="-5081" y="1835159"/>
            <a:ext cx="6872355" cy="1918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/>
          </a:p>
        </p:txBody>
      </p:sp>
      <p:sp>
        <p:nvSpPr>
          <p:cNvPr id="76" name="Rettangolo arrotondato 75"/>
          <p:cNvSpPr/>
          <p:nvPr/>
        </p:nvSpPr>
        <p:spPr>
          <a:xfrm>
            <a:off x="1255294" y="1969685"/>
            <a:ext cx="4108662" cy="24980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7" name="CasellaDiTesto 125"/>
          <p:cNvSpPr txBox="1">
            <a:spLocks noChangeArrowheads="1"/>
          </p:cNvSpPr>
          <p:nvPr/>
        </p:nvSpPr>
        <p:spPr bwMode="auto">
          <a:xfrm>
            <a:off x="1227749" y="1804324"/>
            <a:ext cx="18412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Ricambista di riferimento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8" name="Rettangolo arrotondato 77"/>
          <p:cNvSpPr/>
          <p:nvPr/>
        </p:nvSpPr>
        <p:spPr>
          <a:xfrm>
            <a:off x="85948" y="1964778"/>
            <a:ext cx="1058617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0" name="CasellaDiTesto 127"/>
          <p:cNvSpPr txBox="1">
            <a:spLocks noChangeArrowheads="1"/>
          </p:cNvSpPr>
          <p:nvPr/>
        </p:nvSpPr>
        <p:spPr bwMode="auto">
          <a:xfrm>
            <a:off x="57516" y="1795615"/>
            <a:ext cx="75131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Codice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1" name="Rettangolo arrotondato 80"/>
          <p:cNvSpPr/>
          <p:nvPr/>
        </p:nvSpPr>
        <p:spPr>
          <a:xfrm>
            <a:off x="88557" y="2369174"/>
            <a:ext cx="3203211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2" name="CasellaDiTesto 125"/>
          <p:cNvSpPr txBox="1">
            <a:spLocks noChangeArrowheads="1"/>
          </p:cNvSpPr>
          <p:nvPr/>
        </p:nvSpPr>
        <p:spPr bwMode="auto">
          <a:xfrm>
            <a:off x="83718" y="2205204"/>
            <a:ext cx="1833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Persona di riferimento per la richiesta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3" name="Rettangolo arrotondato 82"/>
          <p:cNvSpPr/>
          <p:nvPr/>
        </p:nvSpPr>
        <p:spPr>
          <a:xfrm>
            <a:off x="93448" y="2796257"/>
            <a:ext cx="3198320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4" name="Rettangolo arrotondato 83"/>
          <p:cNvSpPr/>
          <p:nvPr/>
        </p:nvSpPr>
        <p:spPr>
          <a:xfrm>
            <a:off x="3418277" y="2800932"/>
            <a:ext cx="3347881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6" name="CasellaDiTesto 127"/>
          <p:cNvSpPr txBox="1">
            <a:spLocks noChangeArrowheads="1"/>
          </p:cNvSpPr>
          <p:nvPr/>
        </p:nvSpPr>
        <p:spPr bwMode="auto">
          <a:xfrm>
            <a:off x="85397" y="2625557"/>
            <a:ext cx="75131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Telefono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7" name="CasellaDiTesto 127"/>
          <p:cNvSpPr txBox="1">
            <a:spLocks noChangeArrowheads="1"/>
          </p:cNvSpPr>
          <p:nvPr/>
        </p:nvSpPr>
        <p:spPr bwMode="auto">
          <a:xfrm>
            <a:off x="3418760" y="2626212"/>
            <a:ext cx="19062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E-mail per conferma presa in carico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8" name="CasellaDiTesto 129"/>
          <p:cNvSpPr txBox="1">
            <a:spLocks noChangeArrowheads="1"/>
          </p:cNvSpPr>
          <p:nvPr/>
        </p:nvSpPr>
        <p:spPr bwMode="auto">
          <a:xfrm>
            <a:off x="5434228" y="1384687"/>
            <a:ext cx="4279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Data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9" name="CasellaDiTesto 129"/>
          <p:cNvSpPr txBox="1">
            <a:spLocks noChangeArrowheads="1"/>
          </p:cNvSpPr>
          <p:nvPr/>
        </p:nvSpPr>
        <p:spPr bwMode="auto">
          <a:xfrm>
            <a:off x="5353482" y="2388871"/>
            <a:ext cx="128432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900" b="1" dirty="0" smtClean="0">
                <a:solidFill>
                  <a:schemeClr val="bg1"/>
                </a:solidFill>
              </a:rPr>
              <a:t>Presso Ricambista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90" name="CasellaDiTesto 129"/>
          <p:cNvSpPr txBox="1">
            <a:spLocks noChangeArrowheads="1"/>
          </p:cNvSpPr>
          <p:nvPr/>
        </p:nvSpPr>
        <p:spPr bwMode="auto">
          <a:xfrm>
            <a:off x="3789040" y="2393538"/>
            <a:ext cx="112117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900" b="1" dirty="0" smtClean="0">
                <a:solidFill>
                  <a:schemeClr val="bg1"/>
                </a:solidFill>
              </a:rPr>
              <a:t>Presso</a:t>
            </a:r>
            <a:r>
              <a:rPr lang="it-IT" altLang="en-US" sz="900" dirty="0" smtClean="0"/>
              <a:t> </a:t>
            </a:r>
            <a:r>
              <a:rPr lang="it-IT" altLang="en-US" sz="900" b="1" dirty="0" smtClean="0">
                <a:solidFill>
                  <a:schemeClr val="bg1"/>
                </a:solidFill>
              </a:rPr>
              <a:t>Officina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91" name="Rettangolo arrotondato 90"/>
          <p:cNvSpPr/>
          <p:nvPr/>
        </p:nvSpPr>
        <p:spPr>
          <a:xfrm>
            <a:off x="3589256" y="2395134"/>
            <a:ext cx="219605" cy="2260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2" name="Rettangolo arrotondato 91"/>
          <p:cNvSpPr/>
          <p:nvPr/>
        </p:nvSpPr>
        <p:spPr>
          <a:xfrm>
            <a:off x="5144349" y="2400058"/>
            <a:ext cx="219605" cy="2211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Rettangolo arrotondato 92"/>
          <p:cNvSpPr/>
          <p:nvPr/>
        </p:nvSpPr>
        <p:spPr>
          <a:xfrm>
            <a:off x="93449" y="3227817"/>
            <a:ext cx="6663844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4" name="CasellaDiTesto 125"/>
          <p:cNvSpPr txBox="1">
            <a:spLocks noChangeArrowheads="1"/>
          </p:cNvSpPr>
          <p:nvPr/>
        </p:nvSpPr>
        <p:spPr bwMode="auto">
          <a:xfrm>
            <a:off x="100991" y="3056212"/>
            <a:ext cx="39662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Indirizzo di consegna prodotto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 RICHIESTO IN ALTERNATIVA A QUELLO DELL’OFFICINA</a:t>
            </a:r>
            <a:endParaRPr lang="it-IT" altLang="en-US" sz="800" b="1" dirty="0">
              <a:solidFill>
                <a:schemeClr val="bg1"/>
              </a:solidFill>
            </a:endParaRPr>
          </a:p>
        </p:txBody>
      </p:sp>
      <p:sp>
        <p:nvSpPr>
          <p:cNvPr id="125" name="Rettangolo arrotondato 124"/>
          <p:cNvSpPr/>
          <p:nvPr/>
        </p:nvSpPr>
        <p:spPr>
          <a:xfrm>
            <a:off x="73628" y="3227816"/>
            <a:ext cx="6698168" cy="4539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6" name="Rettangolo arrotondato 125"/>
          <p:cNvSpPr/>
          <p:nvPr/>
        </p:nvSpPr>
        <p:spPr>
          <a:xfrm>
            <a:off x="5500549" y="1560214"/>
            <a:ext cx="126560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608813"/>
              </p:ext>
            </p:extLst>
          </p:nvPr>
        </p:nvGraphicFramePr>
        <p:xfrm>
          <a:off x="100991" y="4050237"/>
          <a:ext cx="6659517" cy="72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845"/>
                <a:gridCol w="1094799"/>
                <a:gridCol w="1860575"/>
                <a:gridCol w="144599"/>
                <a:gridCol w="308415"/>
                <a:gridCol w="1084494"/>
                <a:gridCol w="1879790"/>
              </a:tblGrid>
              <a:tr h="24078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b="1" baseline="0" dirty="0" smtClean="0">
                          <a:solidFill>
                            <a:schemeClr val="tx1"/>
                          </a:solidFill>
                        </a:rPr>
                        <a:t>FLEX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>
                          <a:solidFill>
                            <a:schemeClr val="tx1"/>
                          </a:solidFill>
                        </a:rPr>
                        <a:t>SN:</a:t>
                      </a: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 smtClean="0"/>
                    </a:p>
                  </a:txBody>
                  <a:tcPr marL="10801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 smtClean="0"/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smtClean="0">
                          <a:solidFill>
                            <a:schemeClr val="tx1"/>
                          </a:solidFill>
                        </a:rPr>
                        <a:t>DIV.0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 smtClean="0">
                          <a:solidFill>
                            <a:schemeClr val="tx1"/>
                          </a:solidFill>
                        </a:rPr>
                        <a:t>SN:</a:t>
                      </a:r>
                      <a:r>
                        <a:rPr lang="it-IT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VISION</a:t>
                      </a:r>
                      <a:endParaRPr lang="en-US" sz="1100" b="1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b="1" dirty="0" smtClean="0">
                          <a:solidFill>
                            <a:schemeClr val="tx1"/>
                          </a:solidFill>
                        </a:rPr>
                        <a:t>SN:</a:t>
                      </a:r>
                      <a:r>
                        <a:rPr lang="it-IT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dirty="0" smtClean="0"/>
                    </a:p>
                  </a:txBody>
                  <a:tcPr marL="10801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dirty="0" smtClean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b="1" dirty="0" smtClean="0"/>
                        <a:t>LOGIC</a:t>
                      </a:r>
                      <a:endParaRPr lang="en-US" sz="1100" b="1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 smtClean="0">
                          <a:solidFill>
                            <a:schemeClr val="tx1"/>
                          </a:solidFill>
                        </a:rPr>
                        <a:t>SN:</a:t>
                      </a:r>
                      <a:r>
                        <a:rPr lang="it-IT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/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VISION PRO</a:t>
                      </a:r>
                      <a:endParaRPr lang="en-US" sz="1100" b="1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b="1" dirty="0" smtClean="0">
                          <a:solidFill>
                            <a:schemeClr val="tx1"/>
                          </a:solidFill>
                        </a:rPr>
                        <a:t>SN:</a:t>
                      </a:r>
                      <a:r>
                        <a:rPr lang="it-IT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dirty="0" smtClean="0"/>
                    </a:p>
                  </a:txBody>
                  <a:tcPr marL="108016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dirty="0" smtClean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smtClean="0"/>
                        <a:t>SECURITY</a:t>
                      </a:r>
                      <a:r>
                        <a:rPr lang="en-US" sz="1100" b="1" baseline="0" dirty="0" smtClean="0"/>
                        <a:t> PASS</a:t>
                      </a:r>
                      <a:endParaRPr lang="en-US" sz="1100" b="1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 smtClean="0">
                          <a:solidFill>
                            <a:schemeClr val="tx1"/>
                          </a:solidFill>
                        </a:rPr>
                        <a:t>SN:</a:t>
                      </a:r>
                    </a:p>
                  </a:txBody>
                  <a:tcPr marL="108016" marR="0" marT="0" marB="0" anchor="ctr"/>
                </a:tc>
              </a:tr>
            </a:tbl>
          </a:graphicData>
        </a:graphic>
      </p:graphicFrame>
      <p:sp>
        <p:nvSpPr>
          <p:cNvPr id="61" name="Rettangolo arrotondato 60"/>
          <p:cNvSpPr/>
          <p:nvPr/>
        </p:nvSpPr>
        <p:spPr>
          <a:xfrm>
            <a:off x="131899" y="4089344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Rettangolo arrotondato 61"/>
          <p:cNvSpPr/>
          <p:nvPr/>
        </p:nvSpPr>
        <p:spPr>
          <a:xfrm>
            <a:off x="131899" y="4347301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4" name="Rettangolo arrotondato 63"/>
          <p:cNvSpPr/>
          <p:nvPr/>
        </p:nvSpPr>
        <p:spPr>
          <a:xfrm>
            <a:off x="3534552" y="4341920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Rettangolo arrotondato 64"/>
          <p:cNvSpPr/>
          <p:nvPr/>
        </p:nvSpPr>
        <p:spPr>
          <a:xfrm>
            <a:off x="3532143" y="4092706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09" name="Tabella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007913"/>
              </p:ext>
            </p:extLst>
          </p:nvPr>
        </p:nvGraphicFramePr>
        <p:xfrm>
          <a:off x="103925" y="4881496"/>
          <a:ext cx="6651698" cy="484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070"/>
                <a:gridCol w="6352628"/>
              </a:tblGrid>
              <a:tr h="24078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 smtClean="0">
                          <a:solidFill>
                            <a:schemeClr val="tx1"/>
                          </a:solidFill>
                        </a:rPr>
                        <a:t>IN GARANZIA             </a:t>
                      </a:r>
                      <a:r>
                        <a:rPr lang="it-IT" sz="1000" b="0" dirty="0" smtClean="0">
                          <a:solidFill>
                            <a:schemeClr val="tx1"/>
                          </a:solidFill>
                        </a:rPr>
                        <a:t>(allegare alla richiesta il documento di acquisto e/o fattura di vendita)</a:t>
                      </a: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FUORI</a:t>
                      </a:r>
                      <a:r>
                        <a:rPr lang="en-US" sz="1000" b="1" baseline="0" dirty="0" smtClean="0"/>
                        <a:t> GARANZIA     </a:t>
                      </a:r>
                      <a:r>
                        <a:rPr lang="en-US" sz="1000" b="0" baseline="0" dirty="0" smtClean="0"/>
                        <a:t>(la </a:t>
                      </a:r>
                      <a:r>
                        <a:rPr lang="en-US" sz="1000" b="0" baseline="0" dirty="0" err="1" smtClean="0"/>
                        <a:t>garanzia</a:t>
                      </a:r>
                      <a:r>
                        <a:rPr lang="en-US" sz="1000" b="0" baseline="0" dirty="0" smtClean="0"/>
                        <a:t> di 24 </a:t>
                      </a:r>
                      <a:r>
                        <a:rPr lang="en-US" sz="1000" b="0" baseline="0" dirty="0" err="1" smtClean="0"/>
                        <a:t>mesi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b="0" baseline="0" dirty="0" err="1" smtClean="0"/>
                        <a:t>decorre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b="0" baseline="0" dirty="0" err="1" smtClean="0"/>
                        <a:t>dalla</a:t>
                      </a:r>
                      <a:r>
                        <a:rPr lang="en-US" sz="1000" b="0" baseline="0" dirty="0" smtClean="0"/>
                        <a:t> data di </a:t>
                      </a:r>
                      <a:r>
                        <a:rPr lang="en-US" sz="1000" b="0" baseline="0" dirty="0" err="1" smtClean="0"/>
                        <a:t>attivazione</a:t>
                      </a:r>
                      <a:r>
                        <a:rPr lang="en-US" sz="1000" b="0" baseline="0" dirty="0" smtClean="0"/>
                        <a:t> del </a:t>
                      </a:r>
                      <a:r>
                        <a:rPr lang="en-US" sz="1000" b="0" baseline="0" dirty="0" err="1" smtClean="0"/>
                        <a:t>prodotto</a:t>
                      </a:r>
                      <a:r>
                        <a:rPr lang="en-US" sz="1000" b="0" baseline="0" dirty="0" smtClean="0"/>
                        <a:t>)</a:t>
                      </a:r>
                      <a:endParaRPr lang="en-US" sz="1000" b="0" dirty="0"/>
                    </a:p>
                  </a:txBody>
                  <a:tcPr marL="108016" marR="0" marT="0" marB="0" anchor="ctr"/>
                </a:tc>
              </a:tr>
            </a:tbl>
          </a:graphicData>
        </a:graphic>
      </p:graphicFrame>
      <p:sp>
        <p:nvSpPr>
          <p:cNvPr id="110" name="Rettangolo arrotondato 109"/>
          <p:cNvSpPr/>
          <p:nvPr/>
        </p:nvSpPr>
        <p:spPr>
          <a:xfrm>
            <a:off x="146156" y="5176672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1" name="Rettangolo arrotondato 110"/>
          <p:cNvSpPr/>
          <p:nvPr/>
        </p:nvSpPr>
        <p:spPr>
          <a:xfrm>
            <a:off x="144057" y="4920788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3" name="CasellaDiTesto 28"/>
          <p:cNvSpPr txBox="1">
            <a:spLocks noChangeArrowheads="1"/>
          </p:cNvSpPr>
          <p:nvPr/>
        </p:nvSpPr>
        <p:spPr bwMode="auto">
          <a:xfrm>
            <a:off x="122439" y="5383761"/>
            <a:ext cx="16262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000" b="1" dirty="0" smtClean="0"/>
              <a:t>Tipo di anomalia:</a:t>
            </a:r>
            <a:endParaRPr lang="it-IT" altLang="en-US" sz="1000" b="1" dirty="0"/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242027"/>
              </p:ext>
            </p:extLst>
          </p:nvPr>
        </p:nvGraphicFramePr>
        <p:xfrm>
          <a:off x="103926" y="5613514"/>
          <a:ext cx="6651698" cy="1460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070"/>
                <a:gridCol w="6352628"/>
              </a:tblGrid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err="1" smtClean="0">
                          <a:solidFill>
                            <a:schemeClr val="tx1"/>
                          </a:solidFill>
                        </a:rPr>
                        <a:t>Errore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 di </a:t>
                      </a:r>
                      <a:r>
                        <a:rPr lang="en-US" sz="1050" b="0" dirty="0" err="1" smtClean="0">
                          <a:solidFill>
                            <a:schemeClr val="tx1"/>
                          </a:solidFill>
                        </a:rPr>
                        <a:t>comunicazione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50" b="0" dirty="0" err="1" smtClean="0">
                          <a:solidFill>
                            <a:schemeClr val="tx1"/>
                          </a:solidFill>
                        </a:rPr>
                        <a:t>durante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 aggiornamento (</a:t>
                      </a:r>
                      <a:r>
                        <a:rPr lang="en-US" sz="1050" b="0" dirty="0" err="1" smtClean="0">
                          <a:solidFill>
                            <a:schemeClr val="tx1"/>
                          </a:solidFill>
                        </a:rPr>
                        <a:t>messaggio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50" b="0" dirty="0" err="1" smtClean="0">
                          <a:solidFill>
                            <a:schemeClr val="tx1"/>
                          </a:solidFill>
                        </a:rPr>
                        <a:t>errore</a:t>
                      </a:r>
                      <a:r>
                        <a:rPr lang="en-US" sz="1050" b="0" smtClean="0">
                          <a:solidFill>
                            <a:schemeClr val="tx1"/>
                          </a:solidFill>
                        </a:rPr>
                        <a:t> ____________________________________ 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Display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oscurato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all’accensione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 o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rotto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Non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entra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diagnosi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</a:rPr>
                        <a:t>su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</a:rPr>
                        <a:t>nessuna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</a:rPr>
                        <a:t>vettura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Non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entra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diagnosi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</a:rPr>
                        <a:t>su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_____________________________________________________________________ 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LED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di </a:t>
                      </a:r>
                      <a:r>
                        <a:rPr lang="en-US" sz="1100" b="0" baseline="0" dirty="0" err="1" smtClean="0">
                          <a:solidFill>
                            <a:schemeClr val="tx1"/>
                          </a:solidFill>
                        </a:rPr>
                        <a:t>comunicazione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0" baseline="0" dirty="0" err="1" smtClean="0">
                          <a:solidFill>
                            <a:schemeClr val="tx1"/>
                          </a:solidFill>
                        </a:rPr>
                        <a:t>spento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Altro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 ___________________________________________________________________________________________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14" name="Rettangolo arrotondato 113"/>
          <p:cNvSpPr/>
          <p:nvPr/>
        </p:nvSpPr>
        <p:spPr>
          <a:xfrm>
            <a:off x="146370" y="5912499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5" name="Rettangolo arrotondato 114"/>
          <p:cNvSpPr/>
          <p:nvPr/>
        </p:nvSpPr>
        <p:spPr>
          <a:xfrm>
            <a:off x="149135" y="6150110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6" name="Rettangolo arrotondato 115"/>
          <p:cNvSpPr/>
          <p:nvPr/>
        </p:nvSpPr>
        <p:spPr>
          <a:xfrm>
            <a:off x="148646" y="6392446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7" name="Rettangolo arrotondato 116"/>
          <p:cNvSpPr/>
          <p:nvPr/>
        </p:nvSpPr>
        <p:spPr>
          <a:xfrm>
            <a:off x="148646" y="5659210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Rettangolo arrotondato 56"/>
          <p:cNvSpPr/>
          <p:nvPr/>
        </p:nvSpPr>
        <p:spPr>
          <a:xfrm>
            <a:off x="130397" y="4585461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Rettangolo arrotondato 57"/>
          <p:cNvSpPr/>
          <p:nvPr/>
        </p:nvSpPr>
        <p:spPr>
          <a:xfrm>
            <a:off x="145760" y="6622909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9" name="Rettangolo arrotondato 58"/>
          <p:cNvSpPr/>
          <p:nvPr/>
        </p:nvSpPr>
        <p:spPr>
          <a:xfrm>
            <a:off x="3532143" y="4583515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Rettangolo arrotondato 59"/>
          <p:cNvSpPr/>
          <p:nvPr/>
        </p:nvSpPr>
        <p:spPr>
          <a:xfrm>
            <a:off x="144521" y="6872687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3361</TotalTime>
  <Words>337</Words>
  <Application>Microsoft Office PowerPoint</Application>
  <PresentationFormat>A4 (21x29,7 cm)</PresentationFormat>
  <Paragraphs>50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Tema di Office</vt:lpstr>
      <vt:lpstr>Presentazione standard di PowerPoint</vt:lpstr>
    </vt:vector>
  </TitlesOfParts>
  <Company>FIATGROUP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Silvio Verrino</dc:creator>
  <cp:lastModifiedBy>Franzese Luigi (M)</cp:lastModifiedBy>
  <cp:revision>266</cp:revision>
  <cp:lastPrinted>2019-12-06T12:02:33Z</cp:lastPrinted>
  <dcterms:created xsi:type="dcterms:W3CDTF">2017-01-30T16:02:44Z</dcterms:created>
  <dcterms:modified xsi:type="dcterms:W3CDTF">2020-06-09T12:36:17Z</dcterms:modified>
</cp:coreProperties>
</file>