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3" r:id="rId2"/>
    <p:sldId id="287" r:id="rId3"/>
  </p:sldIdLst>
  <p:sldSz cx="6858000" cy="9906000" type="A4"/>
  <p:notesSz cx="6805613" cy="99441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779" autoAdjust="0"/>
    <p:restoredTop sz="94660"/>
  </p:normalViewPr>
  <p:slideViewPr>
    <p:cSldViewPr>
      <p:cViewPr>
        <p:scale>
          <a:sx n="125" d="100"/>
          <a:sy n="125" d="100"/>
        </p:scale>
        <p:origin x="1026" y="-191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2"/>
            <a:ext cx="2949099" cy="497205"/>
          </a:xfrm>
          <a:prstGeom prst="rect">
            <a:avLst/>
          </a:prstGeom>
        </p:spPr>
        <p:txBody>
          <a:bodyPr vert="horz" lIns="90237" tIns="45119" rIns="90237" bIns="45119" rtlCol="0"/>
          <a:lstStyle>
            <a:lvl1pPr algn="l">
              <a:defRPr sz="1300"/>
            </a:lvl1pPr>
          </a:lstStyle>
          <a:p>
            <a:endParaRPr lang="it-IT"/>
          </a:p>
        </p:txBody>
      </p:sp>
      <p:sp>
        <p:nvSpPr>
          <p:cNvPr id="3" name="Segnaposto data 2"/>
          <p:cNvSpPr>
            <a:spLocks noGrp="1"/>
          </p:cNvSpPr>
          <p:nvPr>
            <p:ph type="dt" idx="1"/>
          </p:nvPr>
        </p:nvSpPr>
        <p:spPr>
          <a:xfrm>
            <a:off x="3854942" y="2"/>
            <a:ext cx="2949099" cy="497205"/>
          </a:xfrm>
          <a:prstGeom prst="rect">
            <a:avLst/>
          </a:prstGeom>
        </p:spPr>
        <p:txBody>
          <a:bodyPr vert="horz" lIns="90237" tIns="45119" rIns="90237" bIns="45119" rtlCol="0"/>
          <a:lstStyle>
            <a:lvl1pPr algn="r">
              <a:defRPr sz="1300"/>
            </a:lvl1pPr>
          </a:lstStyle>
          <a:p>
            <a:fld id="{D327C030-A94E-4F96-9301-BB5C99D9B23A}" type="datetimeFigureOut">
              <a:rPr lang="it-IT" smtClean="0"/>
              <a:t>19/02/2020</a:t>
            </a:fld>
            <a:endParaRPr lang="it-IT"/>
          </a:p>
        </p:txBody>
      </p:sp>
      <p:sp>
        <p:nvSpPr>
          <p:cNvPr id="4" name="Segnaposto immagine diapositiva 3"/>
          <p:cNvSpPr>
            <a:spLocks noGrp="1" noRot="1" noChangeAspect="1"/>
          </p:cNvSpPr>
          <p:nvPr>
            <p:ph type="sldImg" idx="2"/>
          </p:nvPr>
        </p:nvSpPr>
        <p:spPr>
          <a:xfrm>
            <a:off x="2111375" y="746125"/>
            <a:ext cx="2582863" cy="3732213"/>
          </a:xfrm>
          <a:prstGeom prst="rect">
            <a:avLst/>
          </a:prstGeom>
          <a:noFill/>
          <a:ln w="12700">
            <a:solidFill>
              <a:prstClr val="black"/>
            </a:solidFill>
          </a:ln>
        </p:spPr>
        <p:txBody>
          <a:bodyPr vert="horz" lIns="90237" tIns="45119" rIns="90237" bIns="45119" rtlCol="0" anchor="ctr"/>
          <a:lstStyle/>
          <a:p>
            <a:endParaRPr lang="it-IT"/>
          </a:p>
        </p:txBody>
      </p:sp>
      <p:sp>
        <p:nvSpPr>
          <p:cNvPr id="5" name="Segnaposto note 4"/>
          <p:cNvSpPr>
            <a:spLocks noGrp="1"/>
          </p:cNvSpPr>
          <p:nvPr>
            <p:ph type="body" sz="quarter" idx="3"/>
          </p:nvPr>
        </p:nvSpPr>
        <p:spPr>
          <a:xfrm>
            <a:off x="680562" y="4723447"/>
            <a:ext cx="5444490" cy="4474845"/>
          </a:xfrm>
          <a:prstGeom prst="rect">
            <a:avLst/>
          </a:prstGeom>
        </p:spPr>
        <p:txBody>
          <a:bodyPr vert="horz" lIns="90237" tIns="45119" rIns="90237" bIns="45119"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1" y="9445171"/>
            <a:ext cx="2949099" cy="497205"/>
          </a:xfrm>
          <a:prstGeom prst="rect">
            <a:avLst/>
          </a:prstGeom>
        </p:spPr>
        <p:txBody>
          <a:bodyPr vert="horz" lIns="90237" tIns="45119" rIns="90237" bIns="45119" rtlCol="0" anchor="b"/>
          <a:lstStyle>
            <a:lvl1pPr algn="l">
              <a:defRPr sz="1300"/>
            </a:lvl1pPr>
          </a:lstStyle>
          <a:p>
            <a:endParaRPr lang="it-IT"/>
          </a:p>
        </p:txBody>
      </p:sp>
      <p:sp>
        <p:nvSpPr>
          <p:cNvPr id="7" name="Segnaposto numero diapositiva 6"/>
          <p:cNvSpPr>
            <a:spLocks noGrp="1"/>
          </p:cNvSpPr>
          <p:nvPr>
            <p:ph type="sldNum" sz="quarter" idx="5"/>
          </p:nvPr>
        </p:nvSpPr>
        <p:spPr>
          <a:xfrm>
            <a:off x="3854942" y="9445171"/>
            <a:ext cx="2949099" cy="497205"/>
          </a:xfrm>
          <a:prstGeom prst="rect">
            <a:avLst/>
          </a:prstGeom>
        </p:spPr>
        <p:txBody>
          <a:bodyPr vert="horz" lIns="90237" tIns="45119" rIns="90237" bIns="45119" rtlCol="0" anchor="b"/>
          <a:lstStyle>
            <a:lvl1pPr algn="r">
              <a:defRPr sz="1300"/>
            </a:lvl1pPr>
          </a:lstStyle>
          <a:p>
            <a:fld id="{4B1BC2B3-9646-4900-90DD-3A77A40AEF99}" type="slidenum">
              <a:rPr lang="it-IT" smtClean="0"/>
              <a:t>‹N›</a:t>
            </a:fld>
            <a:endParaRPr lang="it-IT"/>
          </a:p>
        </p:txBody>
      </p:sp>
    </p:spTree>
    <p:extLst>
      <p:ext uri="{BB962C8B-B14F-4D97-AF65-F5344CB8AC3E}">
        <p14:creationId xmlns:p14="http://schemas.microsoft.com/office/powerpoint/2010/main" val="4214028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30847828-AA0C-4ED2-97E1-9DA4A7534FE1}" type="slidenum">
              <a:rPr lang="it-IT" smtClean="0">
                <a:solidFill>
                  <a:prstClr val="black"/>
                </a:solidFill>
              </a:rPr>
              <a:pPr/>
              <a:t>1</a:t>
            </a:fld>
            <a:endParaRPr lang="it-IT">
              <a:solidFill>
                <a:prstClr val="black"/>
              </a:solidFill>
            </a:endParaRPr>
          </a:p>
        </p:txBody>
      </p:sp>
    </p:spTree>
    <p:extLst>
      <p:ext uri="{BB962C8B-B14F-4D97-AF65-F5344CB8AC3E}">
        <p14:creationId xmlns:p14="http://schemas.microsoft.com/office/powerpoint/2010/main" val="3625957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514350" y="3077283"/>
            <a:ext cx="5829300" cy="2123369"/>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79B48BE3-6754-446B-B95B-81FC06E20196}" type="datetimeFigureOut">
              <a:rPr lang="it-IT" smtClean="0"/>
              <a:t>19/02/2020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DCE8B97-B3AB-402D-AED4-AC0A8E28709C}" type="slidenum">
              <a:rPr lang="it-IT" smtClean="0"/>
              <a:t>‹N›</a:t>
            </a:fld>
            <a:endParaRPr lang="it-IT"/>
          </a:p>
        </p:txBody>
      </p:sp>
    </p:spTree>
    <p:extLst>
      <p:ext uri="{BB962C8B-B14F-4D97-AF65-F5344CB8AC3E}">
        <p14:creationId xmlns:p14="http://schemas.microsoft.com/office/powerpoint/2010/main" val="3689663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9B48BE3-6754-446B-B95B-81FC06E20196}" type="datetimeFigureOut">
              <a:rPr lang="it-IT" smtClean="0"/>
              <a:t>19/02/2020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DCE8B97-B3AB-402D-AED4-AC0A8E28709C}" type="slidenum">
              <a:rPr lang="it-IT" smtClean="0"/>
              <a:t>‹N›</a:t>
            </a:fld>
            <a:endParaRPr lang="it-IT"/>
          </a:p>
        </p:txBody>
      </p:sp>
    </p:spTree>
    <p:extLst>
      <p:ext uri="{BB962C8B-B14F-4D97-AF65-F5344CB8AC3E}">
        <p14:creationId xmlns:p14="http://schemas.microsoft.com/office/powerpoint/2010/main" val="4098510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3729037" y="529697"/>
            <a:ext cx="1157288" cy="1126807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257176" y="529697"/>
            <a:ext cx="3357563" cy="1126807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9B48BE3-6754-446B-B95B-81FC06E20196}" type="datetimeFigureOut">
              <a:rPr lang="it-IT" smtClean="0"/>
              <a:t>19/02/2020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DCE8B97-B3AB-402D-AED4-AC0A8E28709C}" type="slidenum">
              <a:rPr lang="it-IT" smtClean="0"/>
              <a:t>‹N›</a:t>
            </a:fld>
            <a:endParaRPr lang="it-IT"/>
          </a:p>
        </p:txBody>
      </p:sp>
    </p:spTree>
    <p:extLst>
      <p:ext uri="{BB962C8B-B14F-4D97-AF65-F5344CB8AC3E}">
        <p14:creationId xmlns:p14="http://schemas.microsoft.com/office/powerpoint/2010/main" val="1304591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9B48BE3-6754-446B-B95B-81FC06E20196}" type="datetimeFigureOut">
              <a:rPr lang="it-IT" smtClean="0"/>
              <a:t>19/02/2020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DCE8B97-B3AB-402D-AED4-AC0A8E28709C}" type="slidenum">
              <a:rPr lang="it-IT" smtClean="0"/>
              <a:t>‹N›</a:t>
            </a:fld>
            <a:endParaRPr lang="it-IT"/>
          </a:p>
        </p:txBody>
      </p:sp>
    </p:spTree>
    <p:extLst>
      <p:ext uri="{BB962C8B-B14F-4D97-AF65-F5344CB8AC3E}">
        <p14:creationId xmlns:p14="http://schemas.microsoft.com/office/powerpoint/2010/main" val="1711194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541735" y="6365522"/>
            <a:ext cx="5829300" cy="1967442"/>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79B48BE3-6754-446B-B95B-81FC06E20196}" type="datetimeFigureOut">
              <a:rPr lang="it-IT" smtClean="0"/>
              <a:t>19/02/2020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DCE8B97-B3AB-402D-AED4-AC0A8E28709C}" type="slidenum">
              <a:rPr lang="it-IT" smtClean="0"/>
              <a:t>‹N›</a:t>
            </a:fld>
            <a:endParaRPr lang="it-IT"/>
          </a:p>
        </p:txBody>
      </p:sp>
    </p:spTree>
    <p:extLst>
      <p:ext uri="{BB962C8B-B14F-4D97-AF65-F5344CB8AC3E}">
        <p14:creationId xmlns:p14="http://schemas.microsoft.com/office/powerpoint/2010/main" val="941147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79B48BE3-6754-446B-B95B-81FC06E20196}" type="datetimeFigureOut">
              <a:rPr lang="it-IT" smtClean="0"/>
              <a:t>19/02/2020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DCE8B97-B3AB-402D-AED4-AC0A8E28709C}" type="slidenum">
              <a:rPr lang="it-IT" smtClean="0"/>
              <a:t>‹N›</a:t>
            </a:fld>
            <a:endParaRPr lang="it-IT"/>
          </a:p>
        </p:txBody>
      </p:sp>
    </p:spTree>
    <p:extLst>
      <p:ext uri="{BB962C8B-B14F-4D97-AF65-F5344CB8AC3E}">
        <p14:creationId xmlns:p14="http://schemas.microsoft.com/office/powerpoint/2010/main" val="4272295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342900" y="396699"/>
            <a:ext cx="6172200" cy="1651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79B48BE3-6754-446B-B95B-81FC06E20196}" type="datetimeFigureOut">
              <a:rPr lang="it-IT" smtClean="0"/>
              <a:t>19/02/2020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DCE8B97-B3AB-402D-AED4-AC0A8E28709C}" type="slidenum">
              <a:rPr lang="it-IT" smtClean="0"/>
              <a:t>‹N›</a:t>
            </a:fld>
            <a:endParaRPr lang="it-IT"/>
          </a:p>
        </p:txBody>
      </p:sp>
    </p:spTree>
    <p:extLst>
      <p:ext uri="{BB962C8B-B14F-4D97-AF65-F5344CB8AC3E}">
        <p14:creationId xmlns:p14="http://schemas.microsoft.com/office/powerpoint/2010/main" val="1283517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79B48BE3-6754-446B-B95B-81FC06E20196}" type="datetimeFigureOut">
              <a:rPr lang="it-IT" smtClean="0"/>
              <a:t>19/02/2020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DCE8B97-B3AB-402D-AED4-AC0A8E28709C}" type="slidenum">
              <a:rPr lang="it-IT" smtClean="0"/>
              <a:t>‹N›</a:t>
            </a:fld>
            <a:endParaRPr lang="it-IT"/>
          </a:p>
        </p:txBody>
      </p:sp>
    </p:spTree>
    <p:extLst>
      <p:ext uri="{BB962C8B-B14F-4D97-AF65-F5344CB8AC3E}">
        <p14:creationId xmlns:p14="http://schemas.microsoft.com/office/powerpoint/2010/main" val="1030918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9B48BE3-6754-446B-B95B-81FC06E20196}" type="datetimeFigureOut">
              <a:rPr lang="it-IT" smtClean="0"/>
              <a:t>19/02/2020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DCE8B97-B3AB-402D-AED4-AC0A8E28709C}" type="slidenum">
              <a:rPr lang="it-IT" smtClean="0"/>
              <a:t>‹N›</a:t>
            </a:fld>
            <a:endParaRPr lang="it-IT"/>
          </a:p>
        </p:txBody>
      </p:sp>
    </p:spTree>
    <p:extLst>
      <p:ext uri="{BB962C8B-B14F-4D97-AF65-F5344CB8AC3E}">
        <p14:creationId xmlns:p14="http://schemas.microsoft.com/office/powerpoint/2010/main" val="3936269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342901" y="394406"/>
            <a:ext cx="2256235" cy="1678517"/>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9B48BE3-6754-446B-B95B-81FC06E20196}" type="datetimeFigureOut">
              <a:rPr lang="it-IT" smtClean="0"/>
              <a:t>19/02/2020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DCE8B97-B3AB-402D-AED4-AC0A8E28709C}" type="slidenum">
              <a:rPr lang="it-IT" smtClean="0"/>
              <a:t>‹N›</a:t>
            </a:fld>
            <a:endParaRPr lang="it-IT"/>
          </a:p>
        </p:txBody>
      </p:sp>
    </p:spTree>
    <p:extLst>
      <p:ext uri="{BB962C8B-B14F-4D97-AF65-F5344CB8AC3E}">
        <p14:creationId xmlns:p14="http://schemas.microsoft.com/office/powerpoint/2010/main" val="3441280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344216" y="6934201"/>
            <a:ext cx="4114800" cy="818622"/>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9B48BE3-6754-446B-B95B-81FC06E20196}" type="datetimeFigureOut">
              <a:rPr lang="it-IT" smtClean="0"/>
              <a:t>19/02/2020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DCE8B97-B3AB-402D-AED4-AC0A8E28709C}" type="slidenum">
              <a:rPr lang="it-IT" smtClean="0"/>
              <a:t>‹N›</a:t>
            </a:fld>
            <a:endParaRPr lang="it-IT"/>
          </a:p>
        </p:txBody>
      </p:sp>
    </p:spTree>
    <p:extLst>
      <p:ext uri="{BB962C8B-B14F-4D97-AF65-F5344CB8AC3E}">
        <p14:creationId xmlns:p14="http://schemas.microsoft.com/office/powerpoint/2010/main" val="73953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79B48BE3-6754-446B-B95B-81FC06E20196}" type="datetimeFigureOut">
              <a:rPr lang="it-IT" smtClean="0"/>
              <a:t>19/02/2020</a:t>
            </a:fld>
            <a:endParaRPr lang="it-IT"/>
          </a:p>
        </p:txBody>
      </p:sp>
      <p:sp>
        <p:nvSpPr>
          <p:cNvPr id="5" name="Segnaposto piè di pagina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EDCE8B97-B3AB-402D-AED4-AC0A8E28709C}" type="slidenum">
              <a:rPr lang="it-IT" smtClean="0"/>
              <a:t>‹N›</a:t>
            </a:fld>
            <a:endParaRPr lang="it-IT"/>
          </a:p>
        </p:txBody>
      </p:sp>
    </p:spTree>
    <p:extLst>
      <p:ext uri="{BB962C8B-B14F-4D97-AF65-F5344CB8AC3E}">
        <p14:creationId xmlns:p14="http://schemas.microsoft.com/office/powerpoint/2010/main" val="11948149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hyperlink" Target="mailto:magnetimarelli.aftermarkert@pec.fcagroup.com" TargetMode="External"/><Relationship Id="rId5" Type="http://schemas.openxmlformats.org/officeDocument/2006/relationships/hyperlink" Target="mailto:marelli.aftermarketitaly@pec.marelli.com"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8" name="object 29"/>
          <p:cNvSpPr txBox="1"/>
          <p:nvPr/>
        </p:nvSpPr>
        <p:spPr>
          <a:xfrm>
            <a:off x="300101" y="776173"/>
            <a:ext cx="6210235" cy="255552"/>
          </a:xfrm>
          <a:prstGeom prst="rect">
            <a:avLst/>
          </a:prstGeom>
          <a:solidFill>
            <a:srgbClr val="FFD200"/>
          </a:solidFill>
        </p:spPr>
        <p:txBody>
          <a:bodyPr vert="horz" wrap="square" lIns="0" tIns="4034" rIns="0" bIns="0" rtlCol="0">
            <a:spAutoFit/>
          </a:bodyPr>
          <a:lstStyle/>
          <a:p>
            <a:pPr marL="82415">
              <a:spcBef>
                <a:spcPts val="32"/>
              </a:spcBef>
            </a:pPr>
            <a:r>
              <a:rPr sz="1634" b="1" spc="-5" dirty="0">
                <a:solidFill>
                  <a:srgbClr val="1E477C"/>
                </a:solidFill>
                <a:latin typeface="Tahoma"/>
                <a:cs typeface="Tahoma"/>
              </a:rPr>
              <a:t>Technical</a:t>
            </a:r>
            <a:r>
              <a:rPr sz="1634" b="1" spc="-18" dirty="0">
                <a:solidFill>
                  <a:srgbClr val="1E477C"/>
                </a:solidFill>
                <a:latin typeface="Tahoma"/>
                <a:cs typeface="Tahoma"/>
              </a:rPr>
              <a:t> </a:t>
            </a:r>
            <a:r>
              <a:rPr sz="1634" b="1" spc="-5" dirty="0">
                <a:solidFill>
                  <a:srgbClr val="1E477C"/>
                </a:solidFill>
                <a:latin typeface="Tahoma"/>
                <a:cs typeface="Tahoma"/>
              </a:rPr>
              <a:t>Equipments</a:t>
            </a:r>
            <a:endParaRPr sz="1634" dirty="0">
              <a:latin typeface="Tahoma"/>
              <a:cs typeface="Tahoma"/>
            </a:endParaRPr>
          </a:p>
        </p:txBody>
      </p:sp>
      <p:pic>
        <p:nvPicPr>
          <p:cNvPr id="91"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4698" r="4698"/>
          <a:stretch/>
        </p:blipFill>
        <p:spPr bwMode="auto">
          <a:xfrm>
            <a:off x="300100" y="123875"/>
            <a:ext cx="6210236" cy="5908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92" name="object 33"/>
          <p:cNvGraphicFramePr>
            <a:graphicFrameLocks noGrp="1"/>
          </p:cNvGraphicFramePr>
          <p:nvPr>
            <p:extLst>
              <p:ext uri="{D42A27DB-BD31-4B8C-83A1-F6EECF244321}">
                <p14:modId xmlns:p14="http://schemas.microsoft.com/office/powerpoint/2010/main" val="1533330445"/>
              </p:ext>
            </p:extLst>
          </p:nvPr>
        </p:nvGraphicFramePr>
        <p:xfrm>
          <a:off x="305722" y="2927370"/>
          <a:ext cx="6198993" cy="1183640"/>
        </p:xfrm>
        <a:graphic>
          <a:graphicData uri="http://schemas.openxmlformats.org/drawingml/2006/table">
            <a:tbl>
              <a:tblPr firstRow="1" bandRow="1">
                <a:tableStyleId>{2D5ABB26-0587-4C30-8999-92F81FD0307C}</a:tableStyleId>
              </a:tblPr>
              <a:tblGrid>
                <a:gridCol w="401762"/>
                <a:gridCol w="1162987"/>
                <a:gridCol w="3215089"/>
                <a:gridCol w="432048"/>
                <a:gridCol w="987107"/>
              </a:tblGrid>
              <a:tr h="0">
                <a:tc gridSpan="2">
                  <a:txBody>
                    <a:bodyPr/>
                    <a:lstStyle/>
                    <a:p>
                      <a:pPr>
                        <a:lnSpc>
                          <a:spcPct val="100000"/>
                        </a:lnSpc>
                      </a:pPr>
                      <a:endParaRPr sz="100" dirty="0">
                        <a:latin typeface="Times New Roman"/>
                        <a:cs typeface="Times New Roman"/>
                      </a:endParaRPr>
                    </a:p>
                  </a:txBody>
                  <a:tcPr marL="0" marR="0" marT="0" marB="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rgbClr val="FFFFFF"/>
                      </a:solidFill>
                      <a:prstDash val="solid"/>
                    </a:lnB>
                  </a:tcPr>
                </a:tc>
                <a:tc hMerge="1">
                  <a:txBody>
                    <a:bodyPr/>
                    <a:lstStyle/>
                    <a:p>
                      <a:endParaRPr/>
                    </a:p>
                  </a:txBody>
                  <a:tcPr marL="0" marR="0" marT="0" marB="0"/>
                </a:tc>
                <a:tc gridSpan="3">
                  <a:txBody>
                    <a:bodyPr/>
                    <a:lstStyle/>
                    <a:p>
                      <a:pPr>
                        <a:lnSpc>
                          <a:spcPct val="100000"/>
                        </a:lnSpc>
                      </a:pPr>
                      <a:endParaRPr sz="100" dirty="0">
                        <a:solidFill>
                          <a:schemeClr val="tx1"/>
                        </a:solidFill>
                        <a:latin typeface="Times New Roman"/>
                        <a:cs typeface="Times New Roman"/>
                      </a:endParaRPr>
                    </a:p>
                  </a:txBody>
                  <a:tcPr marL="0" marR="0" marT="0"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chemeClr val="tx1"/>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hMerge="1">
                  <a:txBody>
                    <a:bodyPr/>
                    <a:lstStyle/>
                    <a:p>
                      <a:endParaRPr lang="it-IT"/>
                    </a:p>
                  </a:txBody>
                  <a:tcPr/>
                </a:tc>
                <a:tc hMerge="1">
                  <a:txBody>
                    <a:bodyPr/>
                    <a:lstStyle/>
                    <a:p>
                      <a:endParaRPr/>
                    </a:p>
                  </a:txBody>
                  <a:tcPr marL="0" marR="0" marT="0" marB="0"/>
                </a:tc>
              </a:tr>
              <a:tr h="0">
                <a:tc>
                  <a:txBody>
                    <a:bodyPr/>
                    <a:lstStyle/>
                    <a:p>
                      <a:pPr algn="ctr">
                        <a:lnSpc>
                          <a:spcPct val="100000"/>
                        </a:lnSpc>
                      </a:pPr>
                      <a:endParaRPr sz="500" b="1" dirty="0">
                        <a:solidFill>
                          <a:schemeClr val="bg1"/>
                        </a:solidFill>
                        <a:latin typeface="Times New Roman"/>
                        <a:cs typeface="Times New Roman"/>
                      </a:endParaRPr>
                    </a:p>
                  </a:txBody>
                  <a:tcPr marL="0" marR="0" marT="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F7FBC"/>
                    </a:solidFill>
                  </a:tcPr>
                </a:tc>
                <a:tc>
                  <a:txBody>
                    <a:bodyPr/>
                    <a:lstStyle/>
                    <a:p>
                      <a:pPr algn="ctr"/>
                      <a:r>
                        <a:rPr lang="it-IT" sz="1000" b="1" kern="1200" dirty="0" smtClean="0">
                          <a:solidFill>
                            <a:schemeClr val="bg1"/>
                          </a:solidFill>
                          <a:latin typeface="Arial" panose="020B0604020202020204" pitchFamily="34" charset="0"/>
                          <a:ea typeface="+mn-ea"/>
                          <a:cs typeface="Arial" panose="020B0604020202020204" pitchFamily="34" charset="0"/>
                        </a:rPr>
                        <a:t>Cod. Prodotto</a:t>
                      </a:r>
                      <a:endParaRPr lang="it-IT" sz="1000" b="1" kern="1200" dirty="0">
                        <a:solidFill>
                          <a:schemeClr val="bg1"/>
                        </a:solidFill>
                        <a:latin typeface="Arial" panose="020B0604020202020204" pitchFamily="34" charset="0"/>
                        <a:ea typeface="+mn-ea"/>
                        <a:cs typeface="Arial" panose="020B0604020202020204" pitchFamily="34" charset="0"/>
                      </a:endParaRPr>
                    </a:p>
                  </a:txBody>
                  <a:tcPr marL="0" marR="0" marT="1729" marB="0" anchor="ctr">
                    <a:lnL w="12700">
                      <a:solidFill>
                        <a:srgbClr val="FFFFFF"/>
                      </a:solidFill>
                      <a:prstDash val="solid"/>
                    </a:lnL>
                    <a:lnR w="12700">
                      <a:solidFill>
                        <a:srgbClr val="FFFFFF"/>
                      </a:solidFill>
                      <a:prstDash val="solid"/>
                    </a:lnR>
                    <a:lnT w="12700">
                      <a:solidFill>
                        <a:srgbClr val="FFFFFF"/>
                      </a:solidFill>
                      <a:prstDash val="solid"/>
                    </a:lnT>
                    <a:lnB w="38100" cap="flat" cmpd="sng" algn="ctr">
                      <a:solidFill>
                        <a:srgbClr val="FFFFFF"/>
                      </a:solidFill>
                      <a:prstDash val="solid"/>
                      <a:round/>
                      <a:headEnd type="none" w="med" len="med"/>
                      <a:tailEnd type="none" w="med" len="med"/>
                    </a:lnB>
                    <a:solidFill>
                      <a:srgbClr val="4F7FBC"/>
                    </a:solidFill>
                  </a:tcPr>
                </a:tc>
                <a:tc>
                  <a:txBody>
                    <a:bodyPr/>
                    <a:lstStyle/>
                    <a:p>
                      <a:pPr algn="ctr"/>
                      <a:r>
                        <a:rPr lang="it-IT" sz="1000" b="1" kern="1200" dirty="0" smtClean="0">
                          <a:solidFill>
                            <a:schemeClr val="bg1"/>
                          </a:solidFill>
                          <a:latin typeface="Arial" panose="020B0604020202020204" pitchFamily="34" charset="0"/>
                          <a:ea typeface="+mn-ea"/>
                          <a:cs typeface="Arial" panose="020B0604020202020204" pitchFamily="34" charset="0"/>
                        </a:rPr>
                        <a:t>Descrizione Prodotto</a:t>
                      </a:r>
                      <a:endParaRPr lang="it-IT" sz="1000" b="1" kern="1200" dirty="0">
                        <a:solidFill>
                          <a:schemeClr val="bg1"/>
                        </a:solidFill>
                        <a:latin typeface="Arial" panose="020B0604020202020204" pitchFamily="34" charset="0"/>
                        <a:ea typeface="+mn-ea"/>
                        <a:cs typeface="Arial" panose="020B0604020202020204" pitchFamily="34" charset="0"/>
                      </a:endParaRPr>
                    </a:p>
                  </a:txBody>
                  <a:tcPr marL="0" marR="0" marT="172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7FBC"/>
                    </a:solidFill>
                  </a:tcPr>
                </a:tc>
                <a:tc>
                  <a:txBody>
                    <a:bodyPr/>
                    <a:lstStyle/>
                    <a:p>
                      <a:pPr algn="ctr"/>
                      <a:r>
                        <a:rPr lang="it-IT" sz="1000" b="1" dirty="0" smtClean="0">
                          <a:solidFill>
                            <a:schemeClr val="bg1"/>
                          </a:solidFill>
                          <a:latin typeface="Arial" panose="020B0604020202020204" pitchFamily="34" charset="0"/>
                          <a:cs typeface="Arial" panose="020B0604020202020204" pitchFamily="34" charset="0"/>
                        </a:rPr>
                        <a:t>Q.tà</a:t>
                      </a:r>
                      <a:endParaRPr lang="it-IT" sz="1000" b="1" dirty="0">
                        <a:solidFill>
                          <a:schemeClr val="bg1"/>
                        </a:solidFill>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7FBC"/>
                    </a:solidFill>
                  </a:tcPr>
                </a:tc>
                <a:tc>
                  <a:txBody>
                    <a:bodyPr/>
                    <a:lstStyle/>
                    <a:p>
                      <a:pPr algn="ctr"/>
                      <a:r>
                        <a:rPr lang="it-IT" sz="1000" b="1" dirty="0" smtClean="0">
                          <a:solidFill>
                            <a:schemeClr val="bg1"/>
                          </a:solidFill>
                          <a:latin typeface="Arial" panose="020B0604020202020204" pitchFamily="34" charset="0"/>
                          <a:cs typeface="Arial" panose="020B0604020202020204" pitchFamily="34" charset="0"/>
                        </a:rPr>
                        <a:t>Listino </a:t>
                      </a:r>
                      <a:endParaRPr lang="it-IT" sz="1000" b="1" dirty="0">
                        <a:solidFill>
                          <a:schemeClr val="bg1"/>
                        </a:solidFill>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38100">
                      <a:solidFill>
                        <a:srgbClr val="FFFFFF"/>
                      </a:solidFill>
                      <a:prstDash val="solid"/>
                    </a:lnB>
                    <a:solidFill>
                      <a:srgbClr val="4F7FBC"/>
                    </a:solidFill>
                  </a:tcPr>
                </a:tc>
              </a:tr>
              <a:tr h="0">
                <a:tc>
                  <a:txBody>
                    <a:bodyPr/>
                    <a:lstStyle/>
                    <a:p>
                      <a:pPr marL="394335" indent="-286385">
                        <a:lnSpc>
                          <a:spcPts val="1580"/>
                        </a:lnSpc>
                        <a:buFont typeface="Wingdings"/>
                        <a:buChar char=""/>
                        <a:tabLst>
                          <a:tab pos="302260" algn="l"/>
                          <a:tab pos="394970" algn="l"/>
                        </a:tabLst>
                      </a:pPr>
                      <a:r>
                        <a:rPr sz="1300" dirty="0">
                          <a:latin typeface="Calibri"/>
                          <a:cs typeface="Calibri"/>
                        </a:rPr>
                        <a:t>.</a:t>
                      </a:r>
                    </a:p>
                  </a:txBody>
                  <a:tcPr marL="0" marR="0" marT="0" marB="0">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12700">
                      <a:solidFill>
                        <a:srgbClr val="FFFFFF"/>
                      </a:solidFill>
                      <a:prstDash val="solid"/>
                    </a:lnB>
                    <a:solidFill>
                      <a:srgbClr val="CED6E8"/>
                    </a:solidFill>
                  </a:tcPr>
                </a:tc>
                <a:tc>
                  <a:txBody>
                    <a:bodyPr/>
                    <a:lstStyle/>
                    <a:p>
                      <a:pPr algn="ctr"/>
                      <a:r>
                        <a:rPr lang="it-IT" sz="900" dirty="0" smtClean="0">
                          <a:latin typeface="Arial" panose="020B0604020202020204" pitchFamily="34" charset="0"/>
                          <a:cs typeface="Arial" panose="020B0604020202020204" pitchFamily="34" charset="0"/>
                        </a:rPr>
                        <a:t>099991021812</a:t>
                      </a:r>
                    </a:p>
                  </a:txBody>
                  <a:tcPr anchor="ctr">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12700">
                      <a:solidFill>
                        <a:srgbClr val="FFFFFF"/>
                      </a:solidFill>
                      <a:prstDash val="solid"/>
                    </a:lnB>
                    <a:solidFill>
                      <a:srgbClr val="CED6E8"/>
                    </a:solidFill>
                  </a:tcPr>
                </a:tc>
                <a:tc>
                  <a:txBody>
                    <a:bodyPr/>
                    <a:lstStyle/>
                    <a:p>
                      <a:pPr algn="l"/>
                      <a:r>
                        <a:rPr lang="nb-NO" sz="900" b="0" dirty="0" smtClean="0">
                          <a:latin typeface="Arial" panose="020B0604020202020204" pitchFamily="34" charset="0"/>
                          <a:cs typeface="Arial" panose="020B0604020202020204" pitchFamily="34" charset="0"/>
                        </a:rPr>
                        <a:t>STAR + BD + 100 targhe/250 sms + Formaz.</a:t>
                      </a:r>
                      <a:endParaRPr lang="it-IT" sz="900" b="0" dirty="0">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c>
                  <a:txBody>
                    <a:bodyPr/>
                    <a:lstStyle/>
                    <a:p>
                      <a:pPr algn="ctr"/>
                      <a:r>
                        <a:rPr lang="it-IT" sz="900" b="0" dirty="0" smtClean="0">
                          <a:latin typeface="Arial" panose="020B0604020202020204" pitchFamily="34" charset="0"/>
                          <a:cs typeface="Arial" panose="020B0604020202020204" pitchFamily="34" charset="0"/>
                        </a:rPr>
                        <a:t>1</a:t>
                      </a:r>
                      <a:endParaRPr lang="it-IT" sz="900" b="0" dirty="0">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c>
                  <a:txBody>
                    <a:bodyPr/>
                    <a:lstStyle/>
                    <a:p>
                      <a:pPr algn="ctr"/>
                      <a:r>
                        <a:rPr lang="it-IT" sz="900" b="1" dirty="0" smtClean="0">
                          <a:latin typeface="Arial" panose="020B0604020202020204" pitchFamily="34" charset="0"/>
                          <a:cs typeface="Arial" panose="020B0604020202020204" pitchFamily="34" charset="0"/>
                        </a:rPr>
                        <a:t>€ 1.648,00</a:t>
                      </a:r>
                    </a:p>
                  </a:txBody>
                  <a:tcPr anchor="ctr">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12700">
                      <a:solidFill>
                        <a:srgbClr val="FFFFFF"/>
                      </a:solidFill>
                      <a:prstDash val="solid"/>
                    </a:lnB>
                    <a:solidFill>
                      <a:srgbClr val="CED6E8"/>
                    </a:solidFill>
                  </a:tcPr>
                </a:tc>
              </a:tr>
              <a:tr h="0">
                <a:tc>
                  <a:txBody>
                    <a:bodyPr/>
                    <a:lstStyle/>
                    <a:p>
                      <a:pPr marL="394335" indent="-286385">
                        <a:lnSpc>
                          <a:spcPct val="100000"/>
                        </a:lnSpc>
                        <a:spcBef>
                          <a:spcPts val="160"/>
                        </a:spcBef>
                        <a:buFont typeface="Wingdings"/>
                        <a:buChar char=""/>
                        <a:tabLst>
                          <a:tab pos="302260" algn="l"/>
                          <a:tab pos="394970" algn="l"/>
                        </a:tabLst>
                      </a:pPr>
                      <a:r>
                        <a:rPr sz="1300" dirty="0">
                          <a:latin typeface="Calibri"/>
                          <a:cs typeface="Calibri"/>
                        </a:rPr>
                        <a:t>.</a:t>
                      </a:r>
                    </a:p>
                  </a:txBody>
                  <a:tcPr marL="0" marR="0" marT="18442" marB="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c>
                  <a:txBody>
                    <a:bodyPr/>
                    <a:lstStyle/>
                    <a:p>
                      <a:pPr algn="ctr"/>
                      <a:r>
                        <a:rPr lang="it-IT" sz="900" dirty="0" smtClean="0">
                          <a:latin typeface="Arial" panose="020B0604020202020204" pitchFamily="34" charset="0"/>
                          <a:cs typeface="Arial" panose="020B0604020202020204" pitchFamily="34" charset="0"/>
                        </a:rPr>
                        <a:t>099991001812</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c>
                  <a:txBody>
                    <a:bodyPr/>
                    <a:lstStyle/>
                    <a:p>
                      <a:pPr algn="l"/>
                      <a:r>
                        <a:rPr lang="it-IT" sz="900" b="0" dirty="0" smtClean="0">
                          <a:latin typeface="Arial" panose="020B0604020202020204" pitchFamily="34" charset="0"/>
                          <a:cs typeface="Arial" panose="020B0604020202020204" pitchFamily="34" charset="0"/>
                        </a:rPr>
                        <a:t>STAR + 100 targhe/250 sms + formazione</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c>
                  <a:txBody>
                    <a:bodyPr/>
                    <a:lstStyle/>
                    <a:p>
                      <a:pPr algn="ctr"/>
                      <a:r>
                        <a:rPr lang="it-IT" sz="900" b="0" dirty="0" smtClean="0">
                          <a:latin typeface="Arial" panose="020B0604020202020204" pitchFamily="34" charset="0"/>
                          <a:cs typeface="Arial" panose="020B0604020202020204" pitchFamily="34" charset="0"/>
                        </a:rPr>
                        <a:t>1</a:t>
                      </a:r>
                      <a:endParaRPr lang="it-IT" sz="900" b="0" dirty="0">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t-IT" sz="900" b="1" dirty="0" smtClean="0">
                          <a:latin typeface="Arial" panose="020B0604020202020204" pitchFamily="34" charset="0"/>
                          <a:cs typeface="Arial" panose="020B0604020202020204" pitchFamily="34" charset="0"/>
                        </a:rPr>
                        <a:t>€ 1.299,00</a:t>
                      </a:r>
                    </a:p>
                  </a:txBody>
                  <a:tcPr anchor="ctr">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r>
              <a:tr h="0">
                <a:tc>
                  <a:txBody>
                    <a:bodyPr/>
                    <a:lstStyle/>
                    <a:p>
                      <a:pPr marL="394335" indent="-286385">
                        <a:lnSpc>
                          <a:spcPct val="100000"/>
                        </a:lnSpc>
                        <a:spcBef>
                          <a:spcPts val="160"/>
                        </a:spcBef>
                        <a:buFont typeface="Wingdings"/>
                        <a:buChar char=""/>
                        <a:tabLst>
                          <a:tab pos="302260" algn="l"/>
                          <a:tab pos="394970" algn="l"/>
                        </a:tabLst>
                      </a:pPr>
                      <a:r>
                        <a:rPr lang="it-IT" sz="1300" dirty="0" smtClean="0">
                          <a:latin typeface="Calibri"/>
                          <a:cs typeface="Calibri"/>
                        </a:rPr>
                        <a:t> </a:t>
                      </a:r>
                      <a:endParaRPr sz="1300" dirty="0">
                        <a:latin typeface="Calibri"/>
                        <a:cs typeface="Calibri"/>
                      </a:endParaRPr>
                    </a:p>
                  </a:txBody>
                  <a:tcPr marL="0" marR="0" marT="18442" marB="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c>
                  <a:txBody>
                    <a:bodyPr/>
                    <a:lstStyle/>
                    <a:p>
                      <a:pPr algn="ctr" rtl="0" fontAlgn="ctr"/>
                      <a:r>
                        <a:rPr lang="en-US" sz="900" kern="1200" dirty="0">
                          <a:solidFill>
                            <a:schemeClr val="dk1"/>
                          </a:solidFill>
                          <a:latin typeface="Arial" panose="020B0604020202020204" pitchFamily="34" charset="0"/>
                          <a:ea typeface="+mn-ea"/>
                          <a:cs typeface="Arial" panose="020B0604020202020204" pitchFamily="34" charset="0"/>
                        </a:rPr>
                        <a:t>099991311812</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0" kern="1200" dirty="0" smtClean="0">
                          <a:solidFill>
                            <a:schemeClr val="tx1"/>
                          </a:solidFill>
                          <a:latin typeface="Arial" panose="020B0604020202020204" pitchFamily="34" charset="0"/>
                          <a:ea typeface="+mn-ea"/>
                          <a:cs typeface="Arial" panose="020B0604020202020204" pitchFamily="34" charset="0"/>
                        </a:rPr>
                        <a:t>  STAR </a:t>
                      </a:r>
                      <a:r>
                        <a:rPr lang="en-US" sz="900" b="0" kern="1200" dirty="0">
                          <a:solidFill>
                            <a:schemeClr val="tx1"/>
                          </a:solidFill>
                          <a:latin typeface="Arial" panose="020B0604020202020204" pitchFamily="34" charset="0"/>
                          <a:ea typeface="+mn-ea"/>
                          <a:cs typeface="Arial" panose="020B0604020202020204" pitchFamily="34" charset="0"/>
                        </a:rPr>
                        <a:t>- </a:t>
                      </a:r>
                      <a:r>
                        <a:rPr lang="en-US" sz="900" b="0" kern="1200" dirty="0" err="1">
                          <a:solidFill>
                            <a:schemeClr val="tx1"/>
                          </a:solidFill>
                          <a:latin typeface="Arial" panose="020B0604020202020204" pitchFamily="34" charset="0"/>
                          <a:ea typeface="+mn-ea"/>
                          <a:cs typeface="Arial" panose="020B0604020202020204" pitchFamily="34" charset="0"/>
                        </a:rPr>
                        <a:t>Interfaccia</a:t>
                      </a:r>
                      <a:r>
                        <a:rPr lang="en-US" sz="900" b="0" kern="1200" dirty="0">
                          <a:solidFill>
                            <a:schemeClr val="tx1"/>
                          </a:solidFill>
                          <a:latin typeface="Arial" panose="020B0604020202020204" pitchFamily="34" charset="0"/>
                          <a:ea typeface="+mn-ea"/>
                          <a:cs typeface="Arial" panose="020B0604020202020204" pitchFamily="34" charset="0"/>
                        </a:rPr>
                        <a:t> </a:t>
                      </a:r>
                      <a:r>
                        <a:rPr lang="en-US" sz="900" b="0" kern="1200" dirty="0" err="1">
                          <a:solidFill>
                            <a:schemeClr val="tx1"/>
                          </a:solidFill>
                          <a:latin typeface="Arial" panose="020B0604020202020204" pitchFamily="34" charset="0"/>
                          <a:ea typeface="+mn-ea"/>
                          <a:cs typeface="Arial" panose="020B0604020202020204" pitchFamily="34" charset="0"/>
                        </a:rPr>
                        <a:t>cassa</a:t>
                      </a:r>
                      <a:r>
                        <a:rPr lang="en-US" sz="900" b="0" kern="1200" dirty="0">
                          <a:solidFill>
                            <a:schemeClr val="tx1"/>
                          </a:solidFill>
                          <a:latin typeface="Arial" panose="020B0604020202020204" pitchFamily="34" charset="0"/>
                          <a:ea typeface="+mn-ea"/>
                          <a:cs typeface="Arial" panose="020B0604020202020204" pitchFamily="34" charset="0"/>
                        </a:rPr>
                        <a:t> </a:t>
                      </a:r>
                      <a:r>
                        <a:rPr lang="en-US" sz="900" b="0" kern="1200" dirty="0" err="1">
                          <a:solidFill>
                            <a:schemeClr val="tx1"/>
                          </a:solidFill>
                          <a:latin typeface="Arial" panose="020B0604020202020204" pitchFamily="34" charset="0"/>
                          <a:ea typeface="+mn-ea"/>
                          <a:cs typeface="Arial" panose="020B0604020202020204" pitchFamily="34" charset="0"/>
                        </a:rPr>
                        <a:t>elettronica</a:t>
                      </a:r>
                      <a:endParaRPr lang="en-US" sz="900" b="0" kern="1200" dirty="0">
                        <a:solidFill>
                          <a:schemeClr val="tx1"/>
                        </a:solidFill>
                        <a:latin typeface="Arial" panose="020B0604020202020204" pitchFamily="34" charset="0"/>
                        <a:ea typeface="+mn-ea"/>
                        <a:cs typeface="Arial" panose="020B0604020202020204" pitchFamily="34" charset="0"/>
                      </a:endParaRP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c>
                  <a:txBody>
                    <a:bodyPr/>
                    <a:lstStyle/>
                    <a:p>
                      <a:pPr algn="ctr"/>
                      <a:r>
                        <a:rPr lang="it-IT" sz="900" b="0" dirty="0" smtClean="0">
                          <a:latin typeface="Arial" panose="020B0604020202020204" pitchFamily="34" charset="0"/>
                          <a:cs typeface="Arial" panose="020B0604020202020204" pitchFamily="34" charset="0"/>
                        </a:rPr>
                        <a:t>1</a:t>
                      </a:r>
                      <a:endParaRPr lang="it-IT" sz="900" b="0" dirty="0">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t-IT" sz="900" b="1" dirty="0" smtClean="0">
                          <a:latin typeface="Arial" panose="020B0604020202020204" pitchFamily="34" charset="0"/>
                          <a:cs typeface="Arial" panose="020B0604020202020204" pitchFamily="34" charset="0"/>
                        </a:rPr>
                        <a:t>€      80,00</a:t>
                      </a:r>
                    </a:p>
                  </a:txBody>
                  <a:tcPr anchor="ctr">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r>
              <a:tr h="0">
                <a:tc>
                  <a:txBody>
                    <a:bodyPr/>
                    <a:lstStyle/>
                    <a:p>
                      <a:pPr marL="394335" indent="-286385">
                        <a:lnSpc>
                          <a:spcPct val="100000"/>
                        </a:lnSpc>
                        <a:spcBef>
                          <a:spcPts val="160"/>
                        </a:spcBef>
                        <a:buFont typeface="Wingdings"/>
                        <a:buChar char=""/>
                        <a:tabLst>
                          <a:tab pos="302260" algn="l"/>
                          <a:tab pos="394970" algn="l"/>
                        </a:tabLst>
                      </a:pPr>
                      <a:r>
                        <a:rPr lang="it-IT" sz="1300" dirty="0" smtClean="0">
                          <a:latin typeface="Calibri"/>
                          <a:cs typeface="Calibri"/>
                        </a:rPr>
                        <a:t> </a:t>
                      </a:r>
                      <a:endParaRPr sz="1300" dirty="0">
                        <a:latin typeface="Calibri"/>
                        <a:cs typeface="Calibri"/>
                      </a:endParaRPr>
                    </a:p>
                  </a:txBody>
                  <a:tcPr marL="0" marR="0" marT="18442" marB="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c>
                  <a:txBody>
                    <a:bodyPr/>
                    <a:lstStyle/>
                    <a:p>
                      <a:pPr algn="ctr" rtl="0" fontAlgn="ctr"/>
                      <a:r>
                        <a:rPr lang="en-US" sz="900" kern="1200" dirty="0">
                          <a:solidFill>
                            <a:schemeClr val="dk1"/>
                          </a:solidFill>
                          <a:latin typeface="Arial" panose="020B0604020202020204" pitchFamily="34" charset="0"/>
                          <a:ea typeface="+mn-ea"/>
                          <a:cs typeface="Arial" panose="020B0604020202020204" pitchFamily="34" charset="0"/>
                        </a:rPr>
                        <a:t>099991331812</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c>
                  <a:txBody>
                    <a:bodyPr/>
                    <a:lstStyle/>
                    <a:p>
                      <a:pPr algn="l" rtl="0" fontAlgn="ctr"/>
                      <a:r>
                        <a:rPr lang="it-IT" sz="900" b="0" kern="1200" dirty="0" smtClean="0">
                          <a:solidFill>
                            <a:schemeClr val="tx1"/>
                          </a:solidFill>
                          <a:latin typeface="Arial" panose="020B0604020202020204" pitchFamily="34" charset="0"/>
                          <a:ea typeface="+mn-ea"/>
                          <a:cs typeface="Arial" panose="020B0604020202020204" pitchFamily="34" charset="0"/>
                        </a:rPr>
                        <a:t>  STAR </a:t>
                      </a:r>
                      <a:r>
                        <a:rPr lang="it-IT" sz="900" b="0" kern="1200" dirty="0">
                          <a:solidFill>
                            <a:schemeClr val="tx1"/>
                          </a:solidFill>
                          <a:latin typeface="Arial" panose="020B0604020202020204" pitchFamily="34" charset="0"/>
                          <a:ea typeface="+mn-ea"/>
                          <a:cs typeface="Arial" panose="020B0604020202020204" pitchFamily="34" charset="0"/>
                        </a:rPr>
                        <a:t>BD - Interfaccia cassa elettronica</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c>
                  <a:txBody>
                    <a:bodyPr/>
                    <a:lstStyle/>
                    <a:p>
                      <a:pPr algn="ctr"/>
                      <a:r>
                        <a:rPr lang="it-IT" sz="900" b="0" dirty="0" smtClean="0">
                          <a:latin typeface="Arial" panose="020B0604020202020204" pitchFamily="34" charset="0"/>
                          <a:cs typeface="Arial" panose="020B0604020202020204" pitchFamily="34" charset="0"/>
                        </a:rPr>
                        <a:t>1</a:t>
                      </a:r>
                      <a:endParaRPr lang="it-IT" sz="900" b="0" dirty="0">
                        <a:latin typeface="Arial" panose="020B0604020202020204" pitchFamily="34" charset="0"/>
                        <a:cs typeface="Arial" panose="020B0604020202020204" pitchFamily="34" charset="0"/>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900" b="1" dirty="0" smtClean="0">
                          <a:latin typeface="Arial" panose="020B0604020202020204" pitchFamily="34" charset="0"/>
                          <a:cs typeface="Arial" panose="020B0604020202020204" pitchFamily="34" charset="0"/>
                        </a:rPr>
                        <a:t>€      80,00</a:t>
                      </a:r>
                    </a:p>
                  </a:txBody>
                  <a:tcPr anchor="ctr">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r>
            </a:tbl>
          </a:graphicData>
        </a:graphic>
      </p:graphicFrame>
      <p:sp>
        <p:nvSpPr>
          <p:cNvPr id="104" name="object 30"/>
          <p:cNvSpPr txBox="1"/>
          <p:nvPr/>
        </p:nvSpPr>
        <p:spPr>
          <a:xfrm>
            <a:off x="293761" y="1110819"/>
            <a:ext cx="6210954" cy="290946"/>
          </a:xfrm>
          <a:prstGeom prst="rect">
            <a:avLst/>
          </a:prstGeom>
          <a:ln w="6350">
            <a:solidFill>
              <a:schemeClr val="tx1"/>
            </a:solidFill>
          </a:ln>
        </p:spPr>
        <p:txBody>
          <a:bodyPr vert="horz" wrap="square" lIns="0" tIns="11526" rIns="0" bIns="0" rtlCol="0" anchor="ctr">
            <a:spAutoFit/>
          </a:bodyPr>
          <a:lstStyle/>
          <a:p>
            <a:pPr marL="11527" algn="ctr">
              <a:spcBef>
                <a:spcPts val="91"/>
              </a:spcBef>
              <a:tabLst>
                <a:tab pos="1897842" algn="l"/>
                <a:tab pos="6134414" algn="l"/>
              </a:tabLst>
            </a:pPr>
            <a:r>
              <a:rPr lang="it-IT" sz="1815" b="1" spc="-9" dirty="0" smtClean="0">
                <a:uFill>
                  <a:solidFill>
                    <a:srgbClr val="497CBA"/>
                  </a:solidFill>
                </a:uFill>
                <a:latin typeface="Calibri"/>
                <a:cs typeface="Calibri"/>
              </a:rPr>
              <a:t>STAR - </a:t>
            </a:r>
            <a:r>
              <a:rPr sz="1815" b="1" spc="-9" dirty="0" smtClean="0">
                <a:uFill>
                  <a:solidFill>
                    <a:srgbClr val="497CBA"/>
                  </a:solidFill>
                </a:uFill>
                <a:latin typeface="Calibri"/>
                <a:cs typeface="Calibri"/>
              </a:rPr>
              <a:t>LICENZE/ABBONAMENTI</a:t>
            </a:r>
            <a:endParaRPr sz="1815" dirty="0">
              <a:latin typeface="Calibri"/>
              <a:cs typeface="Calibri"/>
            </a:endParaRPr>
          </a:p>
        </p:txBody>
      </p:sp>
      <p:sp>
        <p:nvSpPr>
          <p:cNvPr id="105" name="object 12"/>
          <p:cNvSpPr/>
          <p:nvPr/>
        </p:nvSpPr>
        <p:spPr>
          <a:xfrm>
            <a:off x="300101" y="1878670"/>
            <a:ext cx="6210235" cy="240894"/>
          </a:xfrm>
          <a:custGeom>
            <a:avLst/>
            <a:gdLst/>
            <a:ahLst/>
            <a:cxnLst/>
            <a:rect l="l" t="t" r="r" b="b"/>
            <a:pathLst>
              <a:path w="6842759" h="265430">
                <a:moveTo>
                  <a:pt x="6839711" y="0"/>
                </a:moveTo>
                <a:lnTo>
                  <a:pt x="3048" y="0"/>
                </a:lnTo>
                <a:lnTo>
                  <a:pt x="0" y="3048"/>
                </a:lnTo>
                <a:lnTo>
                  <a:pt x="0" y="262127"/>
                </a:lnTo>
                <a:lnTo>
                  <a:pt x="3048" y="265175"/>
                </a:lnTo>
                <a:lnTo>
                  <a:pt x="6839711" y="265175"/>
                </a:lnTo>
                <a:lnTo>
                  <a:pt x="6842759" y="262127"/>
                </a:lnTo>
                <a:lnTo>
                  <a:pt x="6842759" y="259079"/>
                </a:lnTo>
                <a:lnTo>
                  <a:pt x="12192" y="259079"/>
                </a:lnTo>
                <a:lnTo>
                  <a:pt x="6096" y="252983"/>
                </a:lnTo>
                <a:lnTo>
                  <a:pt x="12192" y="252983"/>
                </a:lnTo>
                <a:lnTo>
                  <a:pt x="12192" y="13716"/>
                </a:lnTo>
                <a:lnTo>
                  <a:pt x="6096" y="13716"/>
                </a:lnTo>
                <a:lnTo>
                  <a:pt x="12192" y="6096"/>
                </a:lnTo>
                <a:lnTo>
                  <a:pt x="6842759" y="6096"/>
                </a:lnTo>
                <a:lnTo>
                  <a:pt x="6842759" y="3048"/>
                </a:lnTo>
                <a:lnTo>
                  <a:pt x="6839711" y="0"/>
                </a:lnTo>
                <a:close/>
              </a:path>
              <a:path w="6842759" h="265430">
                <a:moveTo>
                  <a:pt x="12192" y="252983"/>
                </a:moveTo>
                <a:lnTo>
                  <a:pt x="6096" y="252983"/>
                </a:lnTo>
                <a:lnTo>
                  <a:pt x="12192" y="259079"/>
                </a:lnTo>
                <a:lnTo>
                  <a:pt x="12192" y="252983"/>
                </a:lnTo>
                <a:close/>
              </a:path>
              <a:path w="6842759" h="265430">
                <a:moveTo>
                  <a:pt x="6830567" y="252983"/>
                </a:moveTo>
                <a:lnTo>
                  <a:pt x="12192" y="252983"/>
                </a:lnTo>
                <a:lnTo>
                  <a:pt x="12192" y="259079"/>
                </a:lnTo>
                <a:lnTo>
                  <a:pt x="6830567" y="259079"/>
                </a:lnTo>
                <a:lnTo>
                  <a:pt x="6830567" y="252983"/>
                </a:lnTo>
                <a:close/>
              </a:path>
              <a:path w="6842759" h="265430">
                <a:moveTo>
                  <a:pt x="6830567" y="6096"/>
                </a:moveTo>
                <a:lnTo>
                  <a:pt x="6830567" y="259079"/>
                </a:lnTo>
                <a:lnTo>
                  <a:pt x="6836663" y="252983"/>
                </a:lnTo>
                <a:lnTo>
                  <a:pt x="6842759" y="252983"/>
                </a:lnTo>
                <a:lnTo>
                  <a:pt x="6842759" y="13716"/>
                </a:lnTo>
                <a:lnTo>
                  <a:pt x="6836663" y="13716"/>
                </a:lnTo>
                <a:lnTo>
                  <a:pt x="6830567" y="6096"/>
                </a:lnTo>
                <a:close/>
              </a:path>
              <a:path w="6842759" h="265430">
                <a:moveTo>
                  <a:pt x="6842759" y="252983"/>
                </a:moveTo>
                <a:lnTo>
                  <a:pt x="6836663" y="252983"/>
                </a:lnTo>
                <a:lnTo>
                  <a:pt x="6830567" y="259079"/>
                </a:lnTo>
                <a:lnTo>
                  <a:pt x="6842759" y="259079"/>
                </a:lnTo>
                <a:lnTo>
                  <a:pt x="6842759" y="252983"/>
                </a:lnTo>
                <a:close/>
              </a:path>
              <a:path w="6842759" h="265430">
                <a:moveTo>
                  <a:pt x="12192" y="6096"/>
                </a:moveTo>
                <a:lnTo>
                  <a:pt x="6096" y="13716"/>
                </a:lnTo>
                <a:lnTo>
                  <a:pt x="12192" y="13716"/>
                </a:lnTo>
                <a:lnTo>
                  <a:pt x="12192" y="6096"/>
                </a:lnTo>
                <a:close/>
              </a:path>
              <a:path w="6842759" h="265430">
                <a:moveTo>
                  <a:pt x="6830567" y="6096"/>
                </a:moveTo>
                <a:lnTo>
                  <a:pt x="12192" y="6096"/>
                </a:lnTo>
                <a:lnTo>
                  <a:pt x="12192" y="13716"/>
                </a:lnTo>
                <a:lnTo>
                  <a:pt x="6830567" y="13716"/>
                </a:lnTo>
                <a:lnTo>
                  <a:pt x="6830567" y="6096"/>
                </a:lnTo>
                <a:close/>
              </a:path>
              <a:path w="6842759" h="265430">
                <a:moveTo>
                  <a:pt x="6842759" y="6096"/>
                </a:moveTo>
                <a:lnTo>
                  <a:pt x="6830567" y="6096"/>
                </a:lnTo>
                <a:lnTo>
                  <a:pt x="6836663" y="13716"/>
                </a:lnTo>
                <a:lnTo>
                  <a:pt x="6842759" y="13716"/>
                </a:lnTo>
                <a:lnTo>
                  <a:pt x="6842759" y="6096"/>
                </a:lnTo>
                <a:close/>
              </a:path>
            </a:pathLst>
          </a:custGeom>
          <a:solidFill>
            <a:srgbClr val="000000"/>
          </a:solidFill>
        </p:spPr>
        <p:txBody>
          <a:bodyPr wrap="square" lIns="0" tIns="0" rIns="0" bIns="0" rtlCol="0"/>
          <a:lstStyle/>
          <a:p>
            <a:endParaRPr sz="1634" dirty="0"/>
          </a:p>
        </p:txBody>
      </p:sp>
      <p:sp>
        <p:nvSpPr>
          <p:cNvPr id="106" name="object 13"/>
          <p:cNvSpPr/>
          <p:nvPr/>
        </p:nvSpPr>
        <p:spPr>
          <a:xfrm>
            <a:off x="305722" y="2400108"/>
            <a:ext cx="6203462" cy="240894"/>
          </a:xfrm>
          <a:custGeom>
            <a:avLst/>
            <a:gdLst/>
            <a:ahLst/>
            <a:cxnLst/>
            <a:rect l="l" t="t" r="r" b="b"/>
            <a:pathLst>
              <a:path w="6840220" h="265429">
                <a:moveTo>
                  <a:pt x="6836663" y="0"/>
                </a:moveTo>
                <a:lnTo>
                  <a:pt x="3048" y="0"/>
                </a:lnTo>
                <a:lnTo>
                  <a:pt x="0" y="3048"/>
                </a:lnTo>
                <a:lnTo>
                  <a:pt x="0" y="262127"/>
                </a:lnTo>
                <a:lnTo>
                  <a:pt x="3048" y="265175"/>
                </a:lnTo>
                <a:lnTo>
                  <a:pt x="6836663" y="265175"/>
                </a:lnTo>
                <a:lnTo>
                  <a:pt x="6839711" y="262127"/>
                </a:lnTo>
                <a:lnTo>
                  <a:pt x="6839711" y="259079"/>
                </a:lnTo>
                <a:lnTo>
                  <a:pt x="12192" y="259079"/>
                </a:lnTo>
                <a:lnTo>
                  <a:pt x="6096" y="252983"/>
                </a:lnTo>
                <a:lnTo>
                  <a:pt x="12192" y="252983"/>
                </a:lnTo>
                <a:lnTo>
                  <a:pt x="12192" y="13716"/>
                </a:lnTo>
                <a:lnTo>
                  <a:pt x="6096" y="13716"/>
                </a:lnTo>
                <a:lnTo>
                  <a:pt x="12192" y="7620"/>
                </a:lnTo>
                <a:lnTo>
                  <a:pt x="6839711" y="7620"/>
                </a:lnTo>
                <a:lnTo>
                  <a:pt x="6839711" y="3048"/>
                </a:lnTo>
                <a:lnTo>
                  <a:pt x="6836663" y="0"/>
                </a:lnTo>
                <a:close/>
              </a:path>
              <a:path w="6840220" h="265429">
                <a:moveTo>
                  <a:pt x="12192" y="252983"/>
                </a:moveTo>
                <a:lnTo>
                  <a:pt x="6096" y="252983"/>
                </a:lnTo>
                <a:lnTo>
                  <a:pt x="12192" y="259079"/>
                </a:lnTo>
                <a:lnTo>
                  <a:pt x="12192" y="252983"/>
                </a:lnTo>
                <a:close/>
              </a:path>
              <a:path w="6840220" h="265429">
                <a:moveTo>
                  <a:pt x="6827519" y="252983"/>
                </a:moveTo>
                <a:lnTo>
                  <a:pt x="12192" y="252983"/>
                </a:lnTo>
                <a:lnTo>
                  <a:pt x="12192" y="259079"/>
                </a:lnTo>
                <a:lnTo>
                  <a:pt x="6827519" y="259079"/>
                </a:lnTo>
                <a:lnTo>
                  <a:pt x="6827519" y="252983"/>
                </a:lnTo>
                <a:close/>
              </a:path>
              <a:path w="6840220" h="265429">
                <a:moveTo>
                  <a:pt x="6827519" y="7620"/>
                </a:moveTo>
                <a:lnTo>
                  <a:pt x="6827519" y="259079"/>
                </a:lnTo>
                <a:lnTo>
                  <a:pt x="6833615" y="252983"/>
                </a:lnTo>
                <a:lnTo>
                  <a:pt x="6839711" y="252983"/>
                </a:lnTo>
                <a:lnTo>
                  <a:pt x="6839711" y="13716"/>
                </a:lnTo>
                <a:lnTo>
                  <a:pt x="6833615" y="13716"/>
                </a:lnTo>
                <a:lnTo>
                  <a:pt x="6827519" y="7620"/>
                </a:lnTo>
                <a:close/>
              </a:path>
              <a:path w="6840220" h="265429">
                <a:moveTo>
                  <a:pt x="6839711" y="252983"/>
                </a:moveTo>
                <a:lnTo>
                  <a:pt x="6833615" y="252983"/>
                </a:lnTo>
                <a:lnTo>
                  <a:pt x="6827519" y="259079"/>
                </a:lnTo>
                <a:lnTo>
                  <a:pt x="6839711" y="259079"/>
                </a:lnTo>
                <a:lnTo>
                  <a:pt x="6839711" y="252983"/>
                </a:lnTo>
                <a:close/>
              </a:path>
              <a:path w="6840220" h="265429">
                <a:moveTo>
                  <a:pt x="12192" y="7620"/>
                </a:moveTo>
                <a:lnTo>
                  <a:pt x="6096" y="13716"/>
                </a:lnTo>
                <a:lnTo>
                  <a:pt x="12192" y="13716"/>
                </a:lnTo>
                <a:lnTo>
                  <a:pt x="12192" y="7620"/>
                </a:lnTo>
                <a:close/>
              </a:path>
              <a:path w="6840220" h="265429">
                <a:moveTo>
                  <a:pt x="6827519" y="7620"/>
                </a:moveTo>
                <a:lnTo>
                  <a:pt x="12192" y="7620"/>
                </a:lnTo>
                <a:lnTo>
                  <a:pt x="12192" y="13716"/>
                </a:lnTo>
                <a:lnTo>
                  <a:pt x="6827519" y="13716"/>
                </a:lnTo>
                <a:lnTo>
                  <a:pt x="6827519" y="7620"/>
                </a:lnTo>
                <a:close/>
              </a:path>
              <a:path w="6840220" h="265429">
                <a:moveTo>
                  <a:pt x="6839711" y="7620"/>
                </a:moveTo>
                <a:lnTo>
                  <a:pt x="6827519" y="7620"/>
                </a:lnTo>
                <a:lnTo>
                  <a:pt x="6833615" y="13716"/>
                </a:lnTo>
                <a:lnTo>
                  <a:pt x="6839711" y="13716"/>
                </a:lnTo>
                <a:lnTo>
                  <a:pt x="6839711" y="7620"/>
                </a:lnTo>
                <a:close/>
              </a:path>
            </a:pathLst>
          </a:custGeom>
          <a:solidFill>
            <a:srgbClr val="000000"/>
          </a:solidFill>
        </p:spPr>
        <p:txBody>
          <a:bodyPr wrap="square" lIns="0" tIns="0" rIns="0" bIns="0" rtlCol="0"/>
          <a:lstStyle/>
          <a:p>
            <a:endParaRPr sz="1634" dirty="0"/>
          </a:p>
        </p:txBody>
      </p:sp>
      <p:sp>
        <p:nvSpPr>
          <p:cNvPr id="107" name="object 14"/>
          <p:cNvSpPr txBox="1"/>
          <p:nvPr/>
        </p:nvSpPr>
        <p:spPr>
          <a:xfrm>
            <a:off x="336056" y="1944483"/>
            <a:ext cx="5155026" cy="108776"/>
          </a:xfrm>
          <a:prstGeom prst="rect">
            <a:avLst/>
          </a:prstGeom>
        </p:spPr>
        <p:txBody>
          <a:bodyPr vert="horz" wrap="square" lIns="0" tIns="10950" rIns="0" bIns="0" rtlCol="0">
            <a:spAutoFit/>
          </a:bodyPr>
          <a:lstStyle/>
          <a:p>
            <a:pPr marL="11527">
              <a:spcBef>
                <a:spcPts val="86"/>
              </a:spcBef>
              <a:tabLst>
                <a:tab pos="4552399" algn="l"/>
              </a:tabLst>
            </a:pPr>
            <a:r>
              <a:rPr sz="635" b="1" spc="-9" dirty="0">
                <a:latin typeface="Arial"/>
                <a:cs typeface="Arial"/>
              </a:rPr>
              <a:t>Ricambista	</a:t>
            </a:r>
            <a:r>
              <a:rPr sz="635" spc="-5" dirty="0">
                <a:latin typeface="Arial"/>
                <a:cs typeface="Arial"/>
              </a:rPr>
              <a:t>Cod.</a:t>
            </a:r>
            <a:r>
              <a:rPr sz="635" spc="-32" dirty="0">
                <a:latin typeface="Arial"/>
                <a:cs typeface="Arial"/>
              </a:rPr>
              <a:t> </a:t>
            </a:r>
            <a:r>
              <a:rPr sz="635" spc="-5" dirty="0">
                <a:latin typeface="Arial"/>
                <a:cs typeface="Arial"/>
              </a:rPr>
              <a:t>Ricambista</a:t>
            </a:r>
            <a:endParaRPr sz="635" dirty="0">
              <a:latin typeface="Arial"/>
              <a:cs typeface="Arial"/>
            </a:endParaRPr>
          </a:p>
        </p:txBody>
      </p:sp>
      <p:sp>
        <p:nvSpPr>
          <p:cNvPr id="108" name="object 16"/>
          <p:cNvSpPr txBox="1"/>
          <p:nvPr/>
        </p:nvSpPr>
        <p:spPr>
          <a:xfrm>
            <a:off x="334673" y="2457624"/>
            <a:ext cx="594744" cy="108776"/>
          </a:xfrm>
          <a:prstGeom prst="rect">
            <a:avLst/>
          </a:prstGeom>
        </p:spPr>
        <p:txBody>
          <a:bodyPr vert="horz" wrap="square" lIns="0" tIns="10950" rIns="0" bIns="0" rtlCol="0">
            <a:spAutoFit/>
          </a:bodyPr>
          <a:lstStyle/>
          <a:p>
            <a:pPr marL="11527">
              <a:spcBef>
                <a:spcPts val="86"/>
              </a:spcBef>
            </a:pPr>
            <a:r>
              <a:rPr sz="635" spc="-9" dirty="0">
                <a:latin typeface="Arial"/>
                <a:cs typeface="Arial"/>
              </a:rPr>
              <a:t>Indirizzo</a:t>
            </a:r>
            <a:r>
              <a:rPr sz="635" spc="-5" dirty="0">
                <a:latin typeface="Arial"/>
                <a:cs typeface="Arial"/>
              </a:rPr>
              <a:t> Cliente</a:t>
            </a:r>
            <a:endParaRPr sz="635" dirty="0">
              <a:latin typeface="Arial"/>
              <a:cs typeface="Arial"/>
            </a:endParaRPr>
          </a:p>
        </p:txBody>
      </p:sp>
      <p:sp>
        <p:nvSpPr>
          <p:cNvPr id="109" name="object 20"/>
          <p:cNvSpPr txBox="1"/>
          <p:nvPr/>
        </p:nvSpPr>
        <p:spPr>
          <a:xfrm>
            <a:off x="329140" y="2154719"/>
            <a:ext cx="776279" cy="206495"/>
          </a:xfrm>
          <a:prstGeom prst="rect">
            <a:avLst/>
          </a:prstGeom>
        </p:spPr>
        <p:txBody>
          <a:bodyPr vert="horz" wrap="square" lIns="0" tIns="10950" rIns="0" bIns="0" rtlCol="0">
            <a:spAutoFit/>
          </a:bodyPr>
          <a:lstStyle/>
          <a:p>
            <a:pPr marL="11527">
              <a:spcBef>
                <a:spcPts val="86"/>
              </a:spcBef>
            </a:pPr>
            <a:r>
              <a:rPr sz="635" spc="-5" dirty="0">
                <a:latin typeface="Arial"/>
                <a:cs typeface="Arial"/>
              </a:rPr>
              <a:t>Officina /</a:t>
            </a:r>
            <a:r>
              <a:rPr sz="635" spc="-9" dirty="0">
                <a:latin typeface="Arial"/>
                <a:cs typeface="Arial"/>
              </a:rPr>
              <a:t> Carrozzeria</a:t>
            </a:r>
            <a:endParaRPr sz="635" dirty="0">
              <a:latin typeface="Arial"/>
              <a:cs typeface="Arial"/>
            </a:endParaRPr>
          </a:p>
          <a:p>
            <a:pPr marL="11527"/>
            <a:r>
              <a:rPr sz="635" b="1" spc="-9" dirty="0">
                <a:latin typeface="Arial"/>
                <a:cs typeface="Arial"/>
              </a:rPr>
              <a:t>(Cliente)</a:t>
            </a:r>
            <a:endParaRPr sz="635" dirty="0">
              <a:latin typeface="Arial"/>
              <a:cs typeface="Arial"/>
            </a:endParaRPr>
          </a:p>
        </p:txBody>
      </p:sp>
      <p:sp>
        <p:nvSpPr>
          <p:cNvPr id="110" name="object 21"/>
          <p:cNvSpPr/>
          <p:nvPr/>
        </p:nvSpPr>
        <p:spPr>
          <a:xfrm>
            <a:off x="305722" y="2140080"/>
            <a:ext cx="6199768" cy="240894"/>
          </a:xfrm>
          <a:custGeom>
            <a:avLst/>
            <a:gdLst/>
            <a:ahLst/>
            <a:cxnLst/>
            <a:rect l="l" t="t" r="r" b="b"/>
            <a:pathLst>
              <a:path w="6841490" h="265429">
                <a:moveTo>
                  <a:pt x="6838187" y="0"/>
                </a:moveTo>
                <a:lnTo>
                  <a:pt x="3048" y="0"/>
                </a:lnTo>
                <a:lnTo>
                  <a:pt x="0" y="3048"/>
                </a:lnTo>
                <a:lnTo>
                  <a:pt x="0" y="262128"/>
                </a:lnTo>
                <a:lnTo>
                  <a:pt x="3048" y="265175"/>
                </a:lnTo>
                <a:lnTo>
                  <a:pt x="6838187" y="265175"/>
                </a:lnTo>
                <a:lnTo>
                  <a:pt x="6841235" y="262128"/>
                </a:lnTo>
                <a:lnTo>
                  <a:pt x="6841235" y="259080"/>
                </a:lnTo>
                <a:lnTo>
                  <a:pt x="12192" y="259080"/>
                </a:lnTo>
                <a:lnTo>
                  <a:pt x="6096" y="251460"/>
                </a:lnTo>
                <a:lnTo>
                  <a:pt x="12192" y="251460"/>
                </a:lnTo>
                <a:lnTo>
                  <a:pt x="12192" y="12192"/>
                </a:lnTo>
                <a:lnTo>
                  <a:pt x="6096" y="12192"/>
                </a:lnTo>
                <a:lnTo>
                  <a:pt x="12192" y="6096"/>
                </a:lnTo>
                <a:lnTo>
                  <a:pt x="6841235" y="6096"/>
                </a:lnTo>
                <a:lnTo>
                  <a:pt x="6841235" y="3048"/>
                </a:lnTo>
                <a:lnTo>
                  <a:pt x="6838187" y="0"/>
                </a:lnTo>
                <a:close/>
              </a:path>
              <a:path w="6841490" h="265429">
                <a:moveTo>
                  <a:pt x="12192" y="251460"/>
                </a:moveTo>
                <a:lnTo>
                  <a:pt x="6096" y="251460"/>
                </a:lnTo>
                <a:lnTo>
                  <a:pt x="12192" y="259080"/>
                </a:lnTo>
                <a:lnTo>
                  <a:pt x="12192" y="251460"/>
                </a:lnTo>
                <a:close/>
              </a:path>
              <a:path w="6841490" h="265429">
                <a:moveTo>
                  <a:pt x="6829043" y="251460"/>
                </a:moveTo>
                <a:lnTo>
                  <a:pt x="12192" y="251460"/>
                </a:lnTo>
                <a:lnTo>
                  <a:pt x="12192" y="259080"/>
                </a:lnTo>
                <a:lnTo>
                  <a:pt x="6829043" y="259080"/>
                </a:lnTo>
                <a:lnTo>
                  <a:pt x="6829043" y="251460"/>
                </a:lnTo>
                <a:close/>
              </a:path>
              <a:path w="6841490" h="265429">
                <a:moveTo>
                  <a:pt x="6829043" y="6096"/>
                </a:moveTo>
                <a:lnTo>
                  <a:pt x="6829043" y="259080"/>
                </a:lnTo>
                <a:lnTo>
                  <a:pt x="6835139" y="251460"/>
                </a:lnTo>
                <a:lnTo>
                  <a:pt x="6841235" y="251460"/>
                </a:lnTo>
                <a:lnTo>
                  <a:pt x="6841235" y="12192"/>
                </a:lnTo>
                <a:lnTo>
                  <a:pt x="6835139" y="12192"/>
                </a:lnTo>
                <a:lnTo>
                  <a:pt x="6829043" y="6096"/>
                </a:lnTo>
                <a:close/>
              </a:path>
              <a:path w="6841490" h="265429">
                <a:moveTo>
                  <a:pt x="6841235" y="251460"/>
                </a:moveTo>
                <a:lnTo>
                  <a:pt x="6835139" y="251460"/>
                </a:lnTo>
                <a:lnTo>
                  <a:pt x="6829043" y="259080"/>
                </a:lnTo>
                <a:lnTo>
                  <a:pt x="6841235" y="259080"/>
                </a:lnTo>
                <a:lnTo>
                  <a:pt x="6841235" y="251460"/>
                </a:lnTo>
                <a:close/>
              </a:path>
              <a:path w="6841490" h="265429">
                <a:moveTo>
                  <a:pt x="12192" y="6096"/>
                </a:moveTo>
                <a:lnTo>
                  <a:pt x="6096" y="12192"/>
                </a:lnTo>
                <a:lnTo>
                  <a:pt x="12192" y="12192"/>
                </a:lnTo>
                <a:lnTo>
                  <a:pt x="12192" y="6096"/>
                </a:lnTo>
                <a:close/>
              </a:path>
              <a:path w="6841490" h="265429">
                <a:moveTo>
                  <a:pt x="6829043" y="6096"/>
                </a:moveTo>
                <a:lnTo>
                  <a:pt x="12192" y="6096"/>
                </a:lnTo>
                <a:lnTo>
                  <a:pt x="12192" y="12192"/>
                </a:lnTo>
                <a:lnTo>
                  <a:pt x="6829043" y="12192"/>
                </a:lnTo>
                <a:lnTo>
                  <a:pt x="6829043" y="6096"/>
                </a:lnTo>
                <a:close/>
              </a:path>
              <a:path w="6841490" h="265429">
                <a:moveTo>
                  <a:pt x="6841235" y="6096"/>
                </a:moveTo>
                <a:lnTo>
                  <a:pt x="6829043" y="6096"/>
                </a:lnTo>
                <a:lnTo>
                  <a:pt x="6835139" y="12192"/>
                </a:lnTo>
                <a:lnTo>
                  <a:pt x="6841235" y="12192"/>
                </a:lnTo>
                <a:lnTo>
                  <a:pt x="6841235" y="6096"/>
                </a:lnTo>
                <a:close/>
              </a:path>
            </a:pathLst>
          </a:custGeom>
          <a:solidFill>
            <a:srgbClr val="000000"/>
          </a:solidFill>
        </p:spPr>
        <p:txBody>
          <a:bodyPr wrap="square" lIns="0" tIns="0" rIns="0" bIns="0" rtlCol="0"/>
          <a:lstStyle/>
          <a:p>
            <a:endParaRPr sz="1634" dirty="0"/>
          </a:p>
        </p:txBody>
      </p:sp>
      <p:sp>
        <p:nvSpPr>
          <p:cNvPr id="111" name="object 24"/>
          <p:cNvSpPr txBox="1"/>
          <p:nvPr/>
        </p:nvSpPr>
        <p:spPr>
          <a:xfrm>
            <a:off x="5464688" y="2208661"/>
            <a:ext cx="218419" cy="108776"/>
          </a:xfrm>
          <a:prstGeom prst="rect">
            <a:avLst/>
          </a:prstGeom>
        </p:spPr>
        <p:txBody>
          <a:bodyPr vert="horz" wrap="square" lIns="0" tIns="10950" rIns="0" bIns="0" rtlCol="0">
            <a:spAutoFit/>
          </a:bodyPr>
          <a:lstStyle/>
          <a:p>
            <a:pPr marL="11527">
              <a:spcBef>
                <a:spcPts val="86"/>
              </a:spcBef>
            </a:pPr>
            <a:r>
              <a:rPr sz="635" spc="-9" dirty="0">
                <a:latin typeface="Arial"/>
                <a:cs typeface="Arial"/>
              </a:rPr>
              <a:t>Log</a:t>
            </a:r>
            <a:r>
              <a:rPr sz="635" spc="-5" dirty="0">
                <a:latin typeface="Arial"/>
                <a:cs typeface="Arial"/>
              </a:rPr>
              <a:t>in</a:t>
            </a:r>
            <a:endParaRPr sz="635" dirty="0">
              <a:latin typeface="Arial"/>
              <a:cs typeface="Arial"/>
            </a:endParaRPr>
          </a:p>
        </p:txBody>
      </p:sp>
      <p:sp>
        <p:nvSpPr>
          <p:cNvPr id="112" name="object 25"/>
          <p:cNvSpPr txBox="1"/>
          <p:nvPr/>
        </p:nvSpPr>
        <p:spPr>
          <a:xfrm>
            <a:off x="4219875" y="2205894"/>
            <a:ext cx="466229" cy="108776"/>
          </a:xfrm>
          <a:prstGeom prst="rect">
            <a:avLst/>
          </a:prstGeom>
        </p:spPr>
        <p:txBody>
          <a:bodyPr vert="horz" wrap="square" lIns="0" tIns="10950" rIns="0" bIns="0" rtlCol="0">
            <a:spAutoFit/>
          </a:bodyPr>
          <a:lstStyle/>
          <a:p>
            <a:pPr marL="11527">
              <a:spcBef>
                <a:spcPts val="86"/>
              </a:spcBef>
            </a:pPr>
            <a:r>
              <a:rPr sz="635" spc="-5" dirty="0">
                <a:latin typeface="Arial"/>
                <a:cs typeface="Arial"/>
              </a:rPr>
              <a:t>Cod.</a:t>
            </a:r>
            <a:r>
              <a:rPr sz="635" spc="-36" dirty="0">
                <a:latin typeface="Arial"/>
                <a:cs typeface="Arial"/>
              </a:rPr>
              <a:t> </a:t>
            </a:r>
            <a:r>
              <a:rPr sz="635" spc="-5" dirty="0">
                <a:latin typeface="Arial"/>
                <a:cs typeface="Arial"/>
              </a:rPr>
              <a:t>Cliente</a:t>
            </a:r>
            <a:endParaRPr sz="635" dirty="0">
              <a:latin typeface="Arial"/>
              <a:cs typeface="Arial"/>
            </a:endParaRPr>
          </a:p>
        </p:txBody>
      </p:sp>
      <p:sp>
        <p:nvSpPr>
          <p:cNvPr id="113" name="object 27"/>
          <p:cNvSpPr/>
          <p:nvPr/>
        </p:nvSpPr>
        <p:spPr>
          <a:xfrm>
            <a:off x="305722" y="2660772"/>
            <a:ext cx="6204614" cy="240894"/>
          </a:xfrm>
          <a:custGeom>
            <a:avLst/>
            <a:gdLst/>
            <a:ahLst/>
            <a:cxnLst/>
            <a:rect l="l" t="t" r="r" b="b"/>
            <a:pathLst>
              <a:path w="6842759" h="265429">
                <a:moveTo>
                  <a:pt x="6839711" y="0"/>
                </a:moveTo>
                <a:lnTo>
                  <a:pt x="3048" y="0"/>
                </a:lnTo>
                <a:lnTo>
                  <a:pt x="0" y="3048"/>
                </a:lnTo>
                <a:lnTo>
                  <a:pt x="0" y="262127"/>
                </a:lnTo>
                <a:lnTo>
                  <a:pt x="3048" y="265175"/>
                </a:lnTo>
                <a:lnTo>
                  <a:pt x="6839711" y="265175"/>
                </a:lnTo>
                <a:lnTo>
                  <a:pt x="6842759" y="262127"/>
                </a:lnTo>
                <a:lnTo>
                  <a:pt x="6842759" y="259080"/>
                </a:lnTo>
                <a:lnTo>
                  <a:pt x="12192" y="259080"/>
                </a:lnTo>
                <a:lnTo>
                  <a:pt x="6096" y="252984"/>
                </a:lnTo>
                <a:lnTo>
                  <a:pt x="12192" y="252984"/>
                </a:lnTo>
                <a:lnTo>
                  <a:pt x="12192" y="12192"/>
                </a:lnTo>
                <a:lnTo>
                  <a:pt x="6096" y="12192"/>
                </a:lnTo>
                <a:lnTo>
                  <a:pt x="12192" y="6096"/>
                </a:lnTo>
                <a:lnTo>
                  <a:pt x="6842759" y="6096"/>
                </a:lnTo>
                <a:lnTo>
                  <a:pt x="6842759" y="3048"/>
                </a:lnTo>
                <a:lnTo>
                  <a:pt x="6839711" y="0"/>
                </a:lnTo>
                <a:close/>
              </a:path>
              <a:path w="6842759" h="265429">
                <a:moveTo>
                  <a:pt x="12192" y="252984"/>
                </a:moveTo>
                <a:lnTo>
                  <a:pt x="6096" y="252984"/>
                </a:lnTo>
                <a:lnTo>
                  <a:pt x="12192" y="259080"/>
                </a:lnTo>
                <a:lnTo>
                  <a:pt x="12192" y="252984"/>
                </a:lnTo>
                <a:close/>
              </a:path>
              <a:path w="6842759" h="265429">
                <a:moveTo>
                  <a:pt x="6830567" y="252984"/>
                </a:moveTo>
                <a:lnTo>
                  <a:pt x="12192" y="252984"/>
                </a:lnTo>
                <a:lnTo>
                  <a:pt x="12192" y="259080"/>
                </a:lnTo>
                <a:lnTo>
                  <a:pt x="6830567" y="259080"/>
                </a:lnTo>
                <a:lnTo>
                  <a:pt x="6830567" y="252984"/>
                </a:lnTo>
                <a:close/>
              </a:path>
              <a:path w="6842759" h="265429">
                <a:moveTo>
                  <a:pt x="6830567" y="6096"/>
                </a:moveTo>
                <a:lnTo>
                  <a:pt x="6830567" y="259080"/>
                </a:lnTo>
                <a:lnTo>
                  <a:pt x="6836663" y="252984"/>
                </a:lnTo>
                <a:lnTo>
                  <a:pt x="6842759" y="252984"/>
                </a:lnTo>
                <a:lnTo>
                  <a:pt x="6842759" y="12192"/>
                </a:lnTo>
                <a:lnTo>
                  <a:pt x="6836663" y="12192"/>
                </a:lnTo>
                <a:lnTo>
                  <a:pt x="6830567" y="6096"/>
                </a:lnTo>
                <a:close/>
              </a:path>
              <a:path w="6842759" h="265429">
                <a:moveTo>
                  <a:pt x="6842759" y="252984"/>
                </a:moveTo>
                <a:lnTo>
                  <a:pt x="6836663" y="252984"/>
                </a:lnTo>
                <a:lnTo>
                  <a:pt x="6830567" y="259080"/>
                </a:lnTo>
                <a:lnTo>
                  <a:pt x="6842759" y="259080"/>
                </a:lnTo>
                <a:lnTo>
                  <a:pt x="6842759" y="252984"/>
                </a:lnTo>
                <a:close/>
              </a:path>
              <a:path w="6842759" h="265429">
                <a:moveTo>
                  <a:pt x="12192" y="6096"/>
                </a:moveTo>
                <a:lnTo>
                  <a:pt x="6096" y="12192"/>
                </a:lnTo>
                <a:lnTo>
                  <a:pt x="12192" y="12192"/>
                </a:lnTo>
                <a:lnTo>
                  <a:pt x="12192" y="6096"/>
                </a:lnTo>
                <a:close/>
              </a:path>
              <a:path w="6842759" h="265429">
                <a:moveTo>
                  <a:pt x="6830567" y="6096"/>
                </a:moveTo>
                <a:lnTo>
                  <a:pt x="12192" y="6096"/>
                </a:lnTo>
                <a:lnTo>
                  <a:pt x="12192" y="12192"/>
                </a:lnTo>
                <a:lnTo>
                  <a:pt x="6830567" y="12192"/>
                </a:lnTo>
                <a:lnTo>
                  <a:pt x="6830567" y="6096"/>
                </a:lnTo>
                <a:close/>
              </a:path>
              <a:path w="6842759" h="265429">
                <a:moveTo>
                  <a:pt x="6842759" y="6096"/>
                </a:moveTo>
                <a:lnTo>
                  <a:pt x="6830567" y="6096"/>
                </a:lnTo>
                <a:lnTo>
                  <a:pt x="6836663" y="12192"/>
                </a:lnTo>
                <a:lnTo>
                  <a:pt x="6842759" y="12192"/>
                </a:lnTo>
                <a:lnTo>
                  <a:pt x="6842759" y="6096"/>
                </a:lnTo>
                <a:close/>
              </a:path>
            </a:pathLst>
          </a:custGeom>
          <a:solidFill>
            <a:srgbClr val="000000"/>
          </a:solidFill>
        </p:spPr>
        <p:txBody>
          <a:bodyPr wrap="square" lIns="0" tIns="0" rIns="0" bIns="0" rtlCol="0"/>
          <a:lstStyle/>
          <a:p>
            <a:endParaRPr sz="1634" dirty="0"/>
          </a:p>
        </p:txBody>
      </p:sp>
      <p:sp>
        <p:nvSpPr>
          <p:cNvPr id="114" name="object 28"/>
          <p:cNvSpPr txBox="1"/>
          <p:nvPr/>
        </p:nvSpPr>
        <p:spPr>
          <a:xfrm>
            <a:off x="328694" y="2716904"/>
            <a:ext cx="1022361" cy="108776"/>
          </a:xfrm>
          <a:prstGeom prst="rect">
            <a:avLst/>
          </a:prstGeom>
        </p:spPr>
        <p:txBody>
          <a:bodyPr vert="horz" wrap="square" lIns="0" tIns="10950" rIns="0" bIns="0" rtlCol="0">
            <a:spAutoFit/>
          </a:bodyPr>
          <a:lstStyle/>
          <a:p>
            <a:pPr marL="11527">
              <a:spcBef>
                <a:spcPts val="86"/>
              </a:spcBef>
            </a:pPr>
            <a:r>
              <a:rPr sz="635" spc="-5" dirty="0">
                <a:latin typeface="Arial"/>
                <a:cs typeface="Arial"/>
              </a:rPr>
              <a:t>Nella Persona </a:t>
            </a:r>
            <a:r>
              <a:rPr sz="635" spc="-9" dirty="0">
                <a:latin typeface="Arial"/>
                <a:cs typeface="Arial"/>
              </a:rPr>
              <a:t>del</a:t>
            </a:r>
            <a:r>
              <a:rPr sz="635" spc="-27" dirty="0">
                <a:latin typeface="Arial"/>
                <a:cs typeface="Arial"/>
              </a:rPr>
              <a:t> </a:t>
            </a:r>
            <a:r>
              <a:rPr sz="635" spc="-5" dirty="0">
                <a:latin typeface="Arial"/>
                <a:cs typeface="Arial"/>
              </a:rPr>
              <a:t>sig./sig.ra</a:t>
            </a:r>
            <a:endParaRPr sz="635" dirty="0">
              <a:latin typeface="Arial"/>
              <a:cs typeface="Arial"/>
            </a:endParaRPr>
          </a:p>
        </p:txBody>
      </p:sp>
      <p:sp>
        <p:nvSpPr>
          <p:cNvPr id="115" name="object 31"/>
          <p:cNvSpPr txBox="1"/>
          <p:nvPr/>
        </p:nvSpPr>
        <p:spPr>
          <a:xfrm>
            <a:off x="293761" y="1509083"/>
            <a:ext cx="6222915" cy="262536"/>
          </a:xfrm>
          <a:prstGeom prst="rect">
            <a:avLst/>
          </a:prstGeom>
          <a:solidFill>
            <a:srgbClr val="4F7FBC"/>
          </a:solidFill>
        </p:spPr>
        <p:txBody>
          <a:bodyPr vert="horz" wrap="square" lIns="0" tIns="10950" rIns="0" bIns="0" rtlCol="0">
            <a:spAutoFit/>
          </a:bodyPr>
          <a:lstStyle/>
          <a:p>
            <a:pPr algn="ctr">
              <a:spcBef>
                <a:spcPts val="86"/>
              </a:spcBef>
            </a:pPr>
            <a:r>
              <a:rPr lang="it-IT" sz="1634" b="1" spc="-45" dirty="0">
                <a:solidFill>
                  <a:srgbClr val="FFFFFF"/>
                </a:solidFill>
                <a:cs typeface="Calibri"/>
              </a:rPr>
              <a:t>DATI RICAMBISTA - STRUTTURA</a:t>
            </a:r>
            <a:endParaRPr lang="it-IT" sz="1634" dirty="0">
              <a:cs typeface="Calibri"/>
            </a:endParaRPr>
          </a:p>
        </p:txBody>
      </p:sp>
      <p:sp>
        <p:nvSpPr>
          <p:cNvPr id="132" name="object 2"/>
          <p:cNvSpPr txBox="1"/>
          <p:nvPr/>
        </p:nvSpPr>
        <p:spPr>
          <a:xfrm>
            <a:off x="324615" y="4113237"/>
            <a:ext cx="6161206" cy="5815792"/>
          </a:xfrm>
          <a:prstGeom prst="rect">
            <a:avLst/>
          </a:prstGeom>
        </p:spPr>
        <p:txBody>
          <a:bodyPr vert="horz" wrap="square" lIns="0" tIns="11526" rIns="0" bIns="0" rtlCol="0">
            <a:spAutoFit/>
          </a:bodyPr>
          <a:lstStyle/>
          <a:p>
            <a:pPr marL="80109" indent="-68583">
              <a:spcBef>
                <a:spcPts val="91"/>
              </a:spcBef>
              <a:buAutoNum type="romanLcParenBoth"/>
              <a:tabLst>
                <a:tab pos="80686" algn="l"/>
              </a:tabLst>
            </a:pPr>
            <a:r>
              <a:rPr sz="550" b="1" dirty="0">
                <a:latin typeface="Arial"/>
                <a:cs typeface="Arial"/>
              </a:rPr>
              <a:t>OGGETTO DEL</a:t>
            </a:r>
            <a:r>
              <a:rPr sz="550" b="1" spc="-45" dirty="0">
                <a:latin typeface="Arial"/>
                <a:cs typeface="Arial"/>
              </a:rPr>
              <a:t> </a:t>
            </a:r>
            <a:r>
              <a:rPr sz="550" b="1" spc="-5" dirty="0">
                <a:latin typeface="Arial"/>
                <a:cs typeface="Arial"/>
              </a:rPr>
              <a:t>CONTRATTO</a:t>
            </a:r>
            <a:endParaRPr sz="550" dirty="0">
              <a:latin typeface="Arial"/>
              <a:cs typeface="Arial"/>
            </a:endParaRPr>
          </a:p>
          <a:p>
            <a:pPr marL="11527" marR="12103" algn="just"/>
            <a:r>
              <a:rPr sz="550" spc="-5" dirty="0">
                <a:latin typeface="Arial"/>
                <a:cs typeface="Arial"/>
              </a:rPr>
              <a:t>Per </a:t>
            </a:r>
            <a:r>
              <a:rPr sz="550" dirty="0">
                <a:latin typeface="Arial"/>
                <a:cs typeface="Arial"/>
              </a:rPr>
              <a:t>i </a:t>
            </a:r>
            <a:r>
              <a:rPr sz="550" b="1" spc="-9" dirty="0">
                <a:latin typeface="Arial"/>
                <a:cs typeface="Arial"/>
              </a:rPr>
              <a:t>software </a:t>
            </a:r>
            <a:r>
              <a:rPr sz="550" b="1" dirty="0">
                <a:latin typeface="Arial"/>
                <a:cs typeface="Arial"/>
              </a:rPr>
              <a:t>e </a:t>
            </a:r>
            <a:r>
              <a:rPr sz="550" b="1" spc="-5" dirty="0">
                <a:latin typeface="Arial"/>
                <a:cs typeface="Arial"/>
              </a:rPr>
              <a:t>rinnovi abbonamento</a:t>
            </a:r>
            <a:r>
              <a:rPr sz="550" spc="-5" dirty="0">
                <a:latin typeface="Arial"/>
                <a:cs typeface="Arial"/>
              </a:rPr>
              <a:t>, </a:t>
            </a:r>
            <a:r>
              <a:rPr sz="550" dirty="0">
                <a:latin typeface="Arial"/>
                <a:cs typeface="Arial"/>
              </a:rPr>
              <a:t>le </a:t>
            </a:r>
            <a:r>
              <a:rPr sz="550" spc="-5" dirty="0">
                <a:latin typeface="Arial"/>
                <a:cs typeface="Arial"/>
              </a:rPr>
              <a:t>prestazioni oggetto del presente contratto </a:t>
            </a:r>
            <a:r>
              <a:rPr sz="550" dirty="0">
                <a:latin typeface="Arial"/>
                <a:cs typeface="Arial"/>
              </a:rPr>
              <a:t>e </a:t>
            </a:r>
            <a:r>
              <a:rPr sz="550" spc="-9" dirty="0">
                <a:latin typeface="Arial"/>
                <a:cs typeface="Arial"/>
              </a:rPr>
              <a:t>ricomprese </a:t>
            </a:r>
            <a:r>
              <a:rPr sz="550" spc="-5" dirty="0">
                <a:latin typeface="Arial"/>
                <a:cs typeface="Arial"/>
              </a:rPr>
              <a:t>nel </a:t>
            </a:r>
            <a:r>
              <a:rPr sz="550" spc="-9" dirty="0">
                <a:latin typeface="Arial"/>
                <a:cs typeface="Arial"/>
              </a:rPr>
              <a:t>pagamento del </a:t>
            </a:r>
            <a:r>
              <a:rPr sz="550" spc="-5" dirty="0">
                <a:latin typeface="Arial"/>
                <a:cs typeface="Arial"/>
              </a:rPr>
              <a:t>canone annuale di cui sopra sono: </a:t>
            </a:r>
            <a:r>
              <a:rPr sz="550" dirty="0">
                <a:latin typeface="Arial"/>
                <a:cs typeface="Arial"/>
              </a:rPr>
              <a:t>- </a:t>
            </a:r>
            <a:r>
              <a:rPr sz="550" spc="-5" dirty="0">
                <a:latin typeface="Arial"/>
                <a:cs typeface="Arial"/>
              </a:rPr>
              <a:t>Gli aggiornamenti dei software, predisposti </a:t>
            </a:r>
            <a:r>
              <a:rPr sz="550" dirty="0">
                <a:latin typeface="Arial"/>
                <a:cs typeface="Arial"/>
              </a:rPr>
              <a:t>in </a:t>
            </a:r>
            <a:r>
              <a:rPr sz="550" spc="-5" dirty="0">
                <a:latin typeface="Arial"/>
                <a:cs typeface="Arial"/>
              </a:rPr>
              <a:t>seguito ad eventuali modifiche  legislative, regolamentari </a:t>
            </a:r>
            <a:r>
              <a:rPr sz="550" dirty="0">
                <a:latin typeface="Arial"/>
                <a:cs typeface="Arial"/>
              </a:rPr>
              <a:t>o </a:t>
            </a:r>
            <a:r>
              <a:rPr sz="550" spc="-5" dirty="0">
                <a:latin typeface="Arial"/>
                <a:cs typeface="Arial"/>
              </a:rPr>
              <a:t>amministrative. </a:t>
            </a:r>
            <a:r>
              <a:rPr sz="550" dirty="0">
                <a:latin typeface="Arial"/>
                <a:cs typeface="Arial"/>
              </a:rPr>
              <a:t>- </a:t>
            </a:r>
            <a:r>
              <a:rPr sz="550" spc="-5" dirty="0">
                <a:latin typeface="Arial"/>
                <a:cs typeface="Arial"/>
              </a:rPr>
              <a:t>La concessione </a:t>
            </a:r>
            <a:r>
              <a:rPr sz="550" dirty="0">
                <a:latin typeface="Arial"/>
                <a:cs typeface="Arial"/>
              </a:rPr>
              <a:t>in </a:t>
            </a:r>
            <a:r>
              <a:rPr sz="550" spc="-5" dirty="0">
                <a:latin typeface="Arial"/>
                <a:cs typeface="Arial"/>
              </a:rPr>
              <a:t>licenza d’uso al </a:t>
            </a:r>
            <a:r>
              <a:rPr sz="550" b="1" spc="-9" dirty="0">
                <a:latin typeface="Arial"/>
                <a:cs typeface="Arial"/>
              </a:rPr>
              <a:t>Cliente </a:t>
            </a:r>
            <a:r>
              <a:rPr sz="550" spc="-9" dirty="0">
                <a:latin typeface="Arial"/>
                <a:cs typeface="Arial"/>
              </a:rPr>
              <a:t>di </a:t>
            </a:r>
            <a:r>
              <a:rPr sz="550" spc="-5" dirty="0">
                <a:latin typeface="Arial"/>
                <a:cs typeface="Arial"/>
              </a:rPr>
              <a:t>software </a:t>
            </a:r>
            <a:r>
              <a:rPr sz="550" spc="-9" dirty="0">
                <a:latin typeface="Arial"/>
                <a:cs typeface="Arial"/>
              </a:rPr>
              <a:t>corretti </a:t>
            </a:r>
            <a:r>
              <a:rPr sz="550" spc="-5" dirty="0">
                <a:latin typeface="Arial"/>
                <a:cs typeface="Arial"/>
              </a:rPr>
              <a:t>da possibili ed eventuali anomalie od </a:t>
            </a:r>
            <a:r>
              <a:rPr sz="550" spc="-9" dirty="0">
                <a:latin typeface="Arial"/>
                <a:cs typeface="Arial"/>
              </a:rPr>
              <a:t>errori </a:t>
            </a:r>
            <a:r>
              <a:rPr sz="550" dirty="0">
                <a:latin typeface="Arial"/>
                <a:cs typeface="Arial"/>
              </a:rPr>
              <a:t>o </a:t>
            </a:r>
            <a:r>
              <a:rPr sz="550" spc="-5" dirty="0">
                <a:latin typeface="Arial"/>
                <a:cs typeface="Arial"/>
              </a:rPr>
              <a:t>malfunzionamenti </a:t>
            </a:r>
            <a:r>
              <a:rPr sz="550" spc="-9" dirty="0">
                <a:latin typeface="Arial"/>
                <a:cs typeface="Arial"/>
              </a:rPr>
              <a:t>presenti </a:t>
            </a:r>
            <a:r>
              <a:rPr sz="550" spc="-5" dirty="0">
                <a:latin typeface="Arial"/>
                <a:cs typeface="Arial"/>
              </a:rPr>
              <a:t>negli </a:t>
            </a:r>
            <a:r>
              <a:rPr sz="550" spc="-9" dirty="0">
                <a:latin typeface="Arial"/>
                <a:cs typeface="Arial"/>
              </a:rPr>
              <a:t>stessi, </a:t>
            </a:r>
            <a:r>
              <a:rPr sz="550" spc="-5" dirty="0">
                <a:latin typeface="Arial"/>
                <a:cs typeface="Arial"/>
              </a:rPr>
              <a:t>questi ultimi eventualmente predisposti </a:t>
            </a:r>
            <a:r>
              <a:rPr sz="550" spc="-9" dirty="0">
                <a:latin typeface="Arial"/>
                <a:cs typeface="Arial"/>
              </a:rPr>
              <a:t>su  </a:t>
            </a:r>
            <a:r>
              <a:rPr sz="550" dirty="0">
                <a:latin typeface="Arial"/>
                <a:cs typeface="Arial"/>
              </a:rPr>
              <a:t>iniziativa</a:t>
            </a:r>
            <a:r>
              <a:rPr sz="550" spc="-36" dirty="0">
                <a:latin typeface="Arial"/>
                <a:cs typeface="Arial"/>
              </a:rPr>
              <a:t> </a:t>
            </a:r>
            <a:r>
              <a:rPr sz="550" spc="-5" dirty="0">
                <a:latin typeface="Arial"/>
                <a:cs typeface="Arial"/>
              </a:rPr>
              <a:t>di</a:t>
            </a:r>
            <a:r>
              <a:rPr sz="550" spc="5" dirty="0">
                <a:latin typeface="Arial"/>
                <a:cs typeface="Arial"/>
              </a:rPr>
              <a:t> </a:t>
            </a:r>
            <a:r>
              <a:rPr sz="550" b="1" spc="-5" dirty="0" smtClean="0">
                <a:latin typeface="Arial"/>
                <a:cs typeface="Arial"/>
              </a:rPr>
              <a:t>Marelli</a:t>
            </a:r>
            <a:r>
              <a:rPr sz="550" b="1" spc="-18" dirty="0" smtClean="0">
                <a:latin typeface="Arial"/>
                <a:cs typeface="Arial"/>
              </a:rPr>
              <a:t> </a:t>
            </a:r>
            <a:r>
              <a:rPr sz="550" b="1" spc="-5" dirty="0" smtClean="0">
                <a:latin typeface="Arial"/>
                <a:cs typeface="Arial"/>
              </a:rPr>
              <a:t>After</a:t>
            </a:r>
            <a:r>
              <a:rPr lang="it-IT" sz="550" b="1" spc="-5" dirty="0" smtClean="0">
                <a:latin typeface="Arial"/>
                <a:cs typeface="Arial"/>
              </a:rPr>
              <a:t>m</a:t>
            </a:r>
            <a:r>
              <a:rPr sz="550" b="1" spc="-5" dirty="0" err="1" smtClean="0">
                <a:latin typeface="Arial"/>
                <a:cs typeface="Arial"/>
              </a:rPr>
              <a:t>arket</a:t>
            </a:r>
            <a:r>
              <a:rPr sz="550" b="1" spc="-9" dirty="0" smtClean="0">
                <a:latin typeface="Arial"/>
                <a:cs typeface="Arial"/>
              </a:rPr>
              <a:t> </a:t>
            </a:r>
            <a:r>
              <a:rPr lang="it-IT" sz="550" b="1" spc="-5" dirty="0" err="1" smtClean="0">
                <a:latin typeface="Arial"/>
                <a:cs typeface="Arial"/>
              </a:rPr>
              <a:t>Italy</a:t>
            </a:r>
            <a:r>
              <a:rPr lang="it-IT" sz="550" b="1" spc="-5" dirty="0" smtClean="0">
                <a:latin typeface="Arial"/>
                <a:cs typeface="Arial"/>
              </a:rPr>
              <a:t> </a:t>
            </a:r>
            <a:r>
              <a:rPr sz="550" b="1" dirty="0" err="1" smtClean="0">
                <a:latin typeface="Arial"/>
                <a:cs typeface="Arial"/>
              </a:rPr>
              <a:t>S.p.a</a:t>
            </a:r>
            <a:r>
              <a:rPr sz="550" b="1" spc="-5" dirty="0" smtClean="0">
                <a:latin typeface="Arial"/>
                <a:cs typeface="Arial"/>
              </a:rPr>
              <a:t>.</a:t>
            </a:r>
            <a:endParaRPr sz="550" dirty="0">
              <a:latin typeface="Arial"/>
              <a:cs typeface="Arial"/>
            </a:endParaRPr>
          </a:p>
          <a:p>
            <a:pPr marL="11527" marR="5763" algn="just"/>
            <a:r>
              <a:rPr sz="550" spc="-5" dirty="0">
                <a:latin typeface="Arial"/>
                <a:cs typeface="Arial"/>
              </a:rPr>
              <a:t>Per il </a:t>
            </a:r>
            <a:r>
              <a:rPr sz="550" b="1" spc="-5" dirty="0">
                <a:latin typeface="Arial"/>
                <a:cs typeface="Arial"/>
              </a:rPr>
              <a:t>Pack Service </a:t>
            </a:r>
            <a:r>
              <a:rPr sz="550" dirty="0">
                <a:latin typeface="Arial"/>
                <a:cs typeface="Arial"/>
              </a:rPr>
              <a:t>la </a:t>
            </a:r>
            <a:r>
              <a:rPr sz="550" spc="-5" dirty="0">
                <a:latin typeface="Arial"/>
                <a:cs typeface="Arial"/>
              </a:rPr>
              <a:t>prestazione oggetto del presente contratto </a:t>
            </a:r>
            <a:r>
              <a:rPr sz="550" dirty="0">
                <a:latin typeface="Arial"/>
                <a:cs typeface="Arial"/>
              </a:rPr>
              <a:t>e </a:t>
            </a:r>
            <a:r>
              <a:rPr sz="550" spc="-9" dirty="0">
                <a:latin typeface="Arial"/>
                <a:cs typeface="Arial"/>
              </a:rPr>
              <a:t>ricomprese </a:t>
            </a:r>
            <a:r>
              <a:rPr sz="550" spc="-5" dirty="0">
                <a:latin typeface="Arial"/>
                <a:cs typeface="Arial"/>
              </a:rPr>
              <a:t>nel </a:t>
            </a:r>
            <a:r>
              <a:rPr sz="550" spc="-9" dirty="0">
                <a:latin typeface="Arial"/>
                <a:cs typeface="Arial"/>
              </a:rPr>
              <a:t>pagamento del </a:t>
            </a:r>
            <a:r>
              <a:rPr sz="550" spc="-5" dirty="0">
                <a:latin typeface="Arial"/>
                <a:cs typeface="Arial"/>
              </a:rPr>
              <a:t>canone annuale </a:t>
            </a:r>
            <a:r>
              <a:rPr sz="550" spc="-9" dirty="0">
                <a:latin typeface="Arial"/>
                <a:cs typeface="Arial"/>
              </a:rPr>
              <a:t>di </a:t>
            </a:r>
            <a:r>
              <a:rPr sz="550" spc="-5" dirty="0">
                <a:latin typeface="Arial"/>
                <a:cs typeface="Arial"/>
              </a:rPr>
              <a:t>cui sopra sono: </a:t>
            </a:r>
            <a:r>
              <a:rPr sz="550" dirty="0">
                <a:latin typeface="Arial"/>
                <a:cs typeface="Arial"/>
              </a:rPr>
              <a:t>- </a:t>
            </a:r>
            <a:r>
              <a:rPr sz="550" spc="-5" dirty="0">
                <a:latin typeface="Arial"/>
                <a:cs typeface="Arial"/>
              </a:rPr>
              <a:t>Partecipazione per </a:t>
            </a:r>
            <a:r>
              <a:rPr sz="550" dirty="0">
                <a:latin typeface="Arial"/>
                <a:cs typeface="Arial"/>
              </a:rPr>
              <a:t>1 o 2 </a:t>
            </a:r>
            <a:r>
              <a:rPr sz="550" spc="-5" dirty="0">
                <a:latin typeface="Arial"/>
                <a:cs typeface="Arial"/>
              </a:rPr>
              <a:t>tecnici </a:t>
            </a:r>
            <a:r>
              <a:rPr sz="550" dirty="0">
                <a:latin typeface="Arial"/>
                <a:cs typeface="Arial"/>
              </a:rPr>
              <a:t>in </a:t>
            </a:r>
            <a:r>
              <a:rPr sz="550" spc="-5" dirty="0">
                <a:latin typeface="Arial"/>
                <a:cs typeface="Arial"/>
              </a:rPr>
              <a:t>funzione </a:t>
            </a:r>
            <a:r>
              <a:rPr sz="550" spc="-9" dirty="0">
                <a:latin typeface="Arial"/>
                <a:cs typeface="Arial"/>
              </a:rPr>
              <a:t>del </a:t>
            </a:r>
            <a:r>
              <a:rPr sz="550" spc="-5" dirty="0">
                <a:latin typeface="Arial"/>
                <a:cs typeface="Arial"/>
              </a:rPr>
              <a:t>pacchetto acquistato, </a:t>
            </a:r>
            <a:r>
              <a:rPr sz="550" spc="-9" dirty="0">
                <a:latin typeface="Arial"/>
                <a:cs typeface="Arial"/>
              </a:rPr>
              <a:t>ai </a:t>
            </a:r>
            <a:r>
              <a:rPr sz="550" spc="-5" dirty="0">
                <a:latin typeface="Arial"/>
                <a:cs typeface="Arial"/>
              </a:rPr>
              <a:t>corsi di formazione tecnica  obbligatoria </a:t>
            </a:r>
            <a:r>
              <a:rPr sz="550" spc="-9" dirty="0">
                <a:latin typeface="Arial"/>
                <a:cs typeface="Arial"/>
              </a:rPr>
              <a:t>(MM1, </a:t>
            </a:r>
            <a:r>
              <a:rPr sz="550" spc="-5" dirty="0">
                <a:latin typeface="Arial"/>
                <a:cs typeface="Arial"/>
              </a:rPr>
              <a:t>MM2, MM3) secondo </a:t>
            </a:r>
            <a:r>
              <a:rPr sz="550" dirty="0">
                <a:latin typeface="Arial"/>
                <a:cs typeface="Arial"/>
              </a:rPr>
              <a:t>il </a:t>
            </a:r>
            <a:r>
              <a:rPr sz="550" spc="-5" dirty="0">
                <a:latin typeface="Arial"/>
                <a:cs typeface="Arial"/>
              </a:rPr>
              <a:t>programma annuale stabilito </a:t>
            </a:r>
            <a:r>
              <a:rPr sz="550" dirty="0">
                <a:latin typeface="Arial"/>
                <a:cs typeface="Arial"/>
              </a:rPr>
              <a:t>e </a:t>
            </a:r>
            <a:r>
              <a:rPr sz="550" spc="-5" dirty="0">
                <a:latin typeface="Arial"/>
                <a:cs typeface="Arial"/>
              </a:rPr>
              <a:t>comunicato da </a:t>
            </a:r>
            <a:r>
              <a:rPr lang="it-IT" sz="550" b="1" spc="-5" dirty="0">
                <a:latin typeface="Arial"/>
                <a:cs typeface="Arial"/>
              </a:rPr>
              <a:t>Marelli</a:t>
            </a:r>
            <a:r>
              <a:rPr lang="it-IT" sz="550" b="1" spc="-18" dirty="0">
                <a:latin typeface="Arial"/>
                <a:cs typeface="Arial"/>
              </a:rPr>
              <a:t> </a:t>
            </a:r>
            <a:r>
              <a:rPr lang="it-IT" sz="550" b="1" spc="-5" dirty="0" err="1">
                <a:latin typeface="Arial"/>
                <a:cs typeface="Arial"/>
              </a:rPr>
              <a:t>Aftermarket</a:t>
            </a:r>
            <a:r>
              <a:rPr lang="it-IT" sz="550" b="1" spc="-9" dirty="0">
                <a:latin typeface="Arial"/>
                <a:cs typeface="Arial"/>
              </a:rPr>
              <a:t> </a:t>
            </a:r>
            <a:r>
              <a:rPr lang="it-IT" sz="550" b="1" spc="-5" dirty="0" err="1">
                <a:latin typeface="Arial"/>
                <a:cs typeface="Arial"/>
              </a:rPr>
              <a:t>Italy</a:t>
            </a:r>
            <a:r>
              <a:rPr lang="it-IT" sz="550" b="1" spc="-5" dirty="0">
                <a:latin typeface="Arial"/>
                <a:cs typeface="Arial"/>
              </a:rPr>
              <a:t> </a:t>
            </a:r>
            <a:r>
              <a:rPr lang="it-IT" sz="550" b="1" dirty="0">
                <a:latin typeface="Arial"/>
                <a:cs typeface="Arial"/>
              </a:rPr>
              <a:t>S.p.a</a:t>
            </a:r>
            <a:r>
              <a:rPr lang="it-IT" sz="550" b="1" spc="-5" dirty="0" smtClean="0">
                <a:latin typeface="Arial"/>
                <a:cs typeface="Arial"/>
              </a:rPr>
              <a:t>.</a:t>
            </a:r>
            <a:r>
              <a:rPr sz="550" b="1" spc="-5" dirty="0" smtClean="0">
                <a:latin typeface="Arial"/>
                <a:cs typeface="Arial"/>
              </a:rPr>
              <a:t> </a:t>
            </a:r>
            <a:r>
              <a:rPr sz="550" b="1" dirty="0">
                <a:latin typeface="Arial"/>
                <a:cs typeface="Arial"/>
              </a:rPr>
              <a:t>- </a:t>
            </a:r>
            <a:r>
              <a:rPr sz="550" spc="-5" dirty="0">
                <a:latin typeface="Arial"/>
                <a:cs typeface="Arial"/>
              </a:rPr>
              <a:t>Accesso </a:t>
            </a:r>
            <a:r>
              <a:rPr sz="550" dirty="0">
                <a:latin typeface="Arial"/>
                <a:cs typeface="Arial"/>
              </a:rPr>
              <a:t>illimitato </a:t>
            </a:r>
            <a:r>
              <a:rPr sz="550" spc="-5" dirty="0">
                <a:latin typeface="Arial"/>
                <a:cs typeface="Arial"/>
              </a:rPr>
              <a:t>alla consultazione tecnica </a:t>
            </a:r>
            <a:r>
              <a:rPr sz="550" dirty="0">
                <a:latin typeface="Arial"/>
                <a:cs typeface="Arial"/>
              </a:rPr>
              <a:t>e </a:t>
            </a:r>
            <a:r>
              <a:rPr sz="550" spc="-5" dirty="0">
                <a:latin typeface="Arial"/>
                <a:cs typeface="Arial"/>
              </a:rPr>
              <a:t>informativa attraverso HELP </a:t>
            </a:r>
            <a:r>
              <a:rPr sz="550" dirty="0">
                <a:latin typeface="Arial"/>
                <a:cs typeface="Arial"/>
              </a:rPr>
              <a:t>DESK </a:t>
            </a:r>
            <a:r>
              <a:rPr sz="550" spc="-5" dirty="0">
                <a:latin typeface="Arial"/>
                <a:cs typeface="Arial"/>
              </a:rPr>
              <a:t>fornito da </a:t>
            </a:r>
            <a:r>
              <a:rPr lang="it-IT" sz="550" b="1" spc="-5" dirty="0">
                <a:latin typeface="Arial"/>
                <a:cs typeface="Arial"/>
              </a:rPr>
              <a:t>Marelli</a:t>
            </a:r>
            <a:r>
              <a:rPr lang="it-IT" sz="550" b="1" spc="-18" dirty="0">
                <a:latin typeface="Arial"/>
                <a:cs typeface="Arial"/>
              </a:rPr>
              <a:t> </a:t>
            </a:r>
            <a:r>
              <a:rPr lang="it-IT" sz="550" b="1" spc="-5" dirty="0" err="1">
                <a:latin typeface="Arial"/>
                <a:cs typeface="Arial"/>
              </a:rPr>
              <a:t>Aftermarket</a:t>
            </a:r>
            <a:r>
              <a:rPr lang="it-IT" sz="550" b="1" spc="-9" dirty="0">
                <a:latin typeface="Arial"/>
                <a:cs typeface="Arial"/>
              </a:rPr>
              <a:t> </a:t>
            </a:r>
            <a:r>
              <a:rPr lang="it-IT" sz="550" b="1" spc="-5" dirty="0" err="1">
                <a:latin typeface="Arial"/>
                <a:cs typeface="Arial"/>
              </a:rPr>
              <a:t>Italy</a:t>
            </a:r>
            <a:r>
              <a:rPr lang="it-IT" sz="550" b="1" spc="-5" dirty="0">
                <a:latin typeface="Arial"/>
                <a:cs typeface="Arial"/>
              </a:rPr>
              <a:t> </a:t>
            </a:r>
            <a:r>
              <a:rPr lang="it-IT" sz="550" b="1" dirty="0" smtClean="0">
                <a:latin typeface="Arial"/>
                <a:cs typeface="Arial"/>
              </a:rPr>
              <a:t>S.p.a</a:t>
            </a:r>
            <a:r>
              <a:rPr lang="it-IT" sz="550" b="1" spc="-5" dirty="0" smtClean="0">
                <a:latin typeface="Arial"/>
                <a:cs typeface="Arial"/>
              </a:rPr>
              <a:t>.</a:t>
            </a:r>
            <a:r>
              <a:rPr lang="it-IT" sz="550" dirty="0" smtClean="0">
                <a:latin typeface="Arial"/>
                <a:cs typeface="Arial"/>
              </a:rPr>
              <a:t> </a:t>
            </a:r>
            <a:r>
              <a:rPr sz="550" spc="-5" dirty="0" smtClean="0">
                <a:latin typeface="Arial"/>
                <a:cs typeface="Arial"/>
              </a:rPr>
              <a:t>con  </a:t>
            </a:r>
            <a:r>
              <a:rPr sz="550" spc="-5" dirty="0">
                <a:latin typeface="Arial"/>
                <a:cs typeface="Arial"/>
              </a:rPr>
              <a:t>accesso autenticato </a:t>
            </a:r>
            <a:r>
              <a:rPr sz="550" spc="-9" dirty="0">
                <a:latin typeface="Arial"/>
                <a:cs typeface="Arial"/>
              </a:rPr>
              <a:t>al </a:t>
            </a:r>
            <a:r>
              <a:rPr sz="550" spc="-5" dirty="0">
                <a:latin typeface="Arial"/>
                <a:cs typeface="Arial"/>
              </a:rPr>
              <a:t>numero 800.916.111 </a:t>
            </a:r>
            <a:r>
              <a:rPr sz="550" spc="-9" dirty="0">
                <a:latin typeface="Arial"/>
                <a:cs typeface="Arial"/>
              </a:rPr>
              <a:t>per </a:t>
            </a:r>
            <a:r>
              <a:rPr sz="550" spc="-5" dirty="0">
                <a:latin typeface="Arial"/>
                <a:cs typeface="Arial"/>
              </a:rPr>
              <a:t>un </a:t>
            </a:r>
            <a:r>
              <a:rPr sz="550" spc="-9" dirty="0">
                <a:latin typeface="Arial"/>
                <a:cs typeface="Arial"/>
              </a:rPr>
              <a:t>anno. </a:t>
            </a:r>
            <a:r>
              <a:rPr sz="550" dirty="0">
                <a:latin typeface="Arial"/>
                <a:cs typeface="Arial"/>
              </a:rPr>
              <a:t>– </a:t>
            </a:r>
            <a:r>
              <a:rPr sz="550" spc="-5" dirty="0">
                <a:latin typeface="Arial"/>
                <a:cs typeface="Arial"/>
              </a:rPr>
              <a:t>Accesso illimitato </a:t>
            </a:r>
            <a:r>
              <a:rPr sz="550" dirty="0">
                <a:latin typeface="Arial"/>
                <a:cs typeface="Arial"/>
              </a:rPr>
              <a:t>a </a:t>
            </a:r>
            <a:r>
              <a:rPr sz="550" spc="-5" dirty="0">
                <a:latin typeface="Arial"/>
                <a:cs typeface="Arial"/>
              </a:rPr>
              <a:t>tutte </a:t>
            </a:r>
            <a:r>
              <a:rPr sz="550" dirty="0">
                <a:latin typeface="Arial"/>
                <a:cs typeface="Arial"/>
              </a:rPr>
              <a:t>le </a:t>
            </a:r>
            <a:r>
              <a:rPr sz="550" spc="-5" dirty="0">
                <a:latin typeface="Arial"/>
                <a:cs typeface="Arial"/>
              </a:rPr>
              <a:t>piattaforme </a:t>
            </a:r>
            <a:r>
              <a:rPr sz="550" spc="-9" dirty="0">
                <a:latin typeface="Arial"/>
                <a:cs typeface="Arial"/>
              </a:rPr>
              <a:t>web messe </a:t>
            </a:r>
            <a:r>
              <a:rPr sz="550" dirty="0">
                <a:latin typeface="Arial"/>
                <a:cs typeface="Arial"/>
              </a:rPr>
              <a:t>a </a:t>
            </a:r>
            <a:r>
              <a:rPr sz="550" spc="-5" dirty="0">
                <a:latin typeface="Arial"/>
                <a:cs typeface="Arial"/>
              </a:rPr>
              <a:t>disposizione da </a:t>
            </a:r>
            <a:r>
              <a:rPr lang="it-IT" sz="550" b="1" spc="-5" dirty="0">
                <a:latin typeface="Arial"/>
                <a:cs typeface="Arial"/>
              </a:rPr>
              <a:t>Marelli</a:t>
            </a:r>
            <a:r>
              <a:rPr lang="it-IT" sz="550" b="1" spc="-18" dirty="0">
                <a:latin typeface="Arial"/>
                <a:cs typeface="Arial"/>
              </a:rPr>
              <a:t> </a:t>
            </a:r>
            <a:r>
              <a:rPr lang="it-IT" sz="550" b="1" spc="-5" dirty="0" err="1">
                <a:latin typeface="Arial"/>
                <a:cs typeface="Arial"/>
              </a:rPr>
              <a:t>Aftermarket</a:t>
            </a:r>
            <a:r>
              <a:rPr lang="it-IT" sz="550" b="1" spc="-9" dirty="0">
                <a:latin typeface="Arial"/>
                <a:cs typeface="Arial"/>
              </a:rPr>
              <a:t> </a:t>
            </a:r>
            <a:r>
              <a:rPr lang="it-IT" sz="550" b="1" spc="-5" dirty="0" err="1">
                <a:latin typeface="Arial"/>
                <a:cs typeface="Arial"/>
              </a:rPr>
              <a:t>Italy</a:t>
            </a:r>
            <a:r>
              <a:rPr lang="it-IT" sz="550" b="1" spc="-5" dirty="0">
                <a:latin typeface="Arial"/>
                <a:cs typeface="Arial"/>
              </a:rPr>
              <a:t> </a:t>
            </a:r>
            <a:r>
              <a:rPr lang="it-IT" sz="550" b="1" dirty="0">
                <a:latin typeface="Arial"/>
                <a:cs typeface="Arial"/>
              </a:rPr>
              <a:t>S.p.a</a:t>
            </a:r>
            <a:r>
              <a:rPr lang="it-IT" sz="550" b="1" spc="-5" dirty="0">
                <a:latin typeface="Arial"/>
                <a:cs typeface="Arial"/>
              </a:rPr>
              <a:t>. </a:t>
            </a:r>
            <a:r>
              <a:rPr sz="550" spc="-5" dirty="0" smtClean="0">
                <a:latin typeface="Arial"/>
                <a:cs typeface="Arial"/>
              </a:rPr>
              <a:t>con </a:t>
            </a:r>
            <a:r>
              <a:rPr sz="550" spc="-5" dirty="0">
                <a:latin typeface="Arial"/>
                <a:cs typeface="Arial"/>
              </a:rPr>
              <a:t>accesso autenticato </a:t>
            </a:r>
            <a:r>
              <a:rPr sz="550" spc="-9" dirty="0">
                <a:latin typeface="Arial"/>
                <a:cs typeface="Arial"/>
              </a:rPr>
              <a:t>da </a:t>
            </a:r>
            <a:r>
              <a:rPr sz="550" spc="-5" dirty="0">
                <a:latin typeface="Arial"/>
                <a:cs typeface="Arial"/>
              </a:rPr>
              <a:t>utenza </a:t>
            </a:r>
            <a:r>
              <a:rPr sz="550" dirty="0">
                <a:latin typeface="Arial"/>
                <a:cs typeface="Arial"/>
              </a:rPr>
              <a:t>e </a:t>
            </a:r>
            <a:r>
              <a:rPr sz="550" spc="-5" dirty="0">
                <a:latin typeface="Arial"/>
                <a:cs typeface="Arial"/>
              </a:rPr>
              <a:t>password rilasciate all’utente </a:t>
            </a:r>
            <a:r>
              <a:rPr sz="550" spc="-9" dirty="0">
                <a:latin typeface="Arial"/>
                <a:cs typeface="Arial"/>
              </a:rPr>
              <a:t>da </a:t>
            </a:r>
            <a:r>
              <a:rPr lang="it-IT" sz="550" b="1" spc="-5" dirty="0">
                <a:latin typeface="Arial"/>
                <a:cs typeface="Arial"/>
              </a:rPr>
              <a:t>Marelli</a:t>
            </a:r>
            <a:r>
              <a:rPr lang="it-IT" sz="550" b="1" spc="-18" dirty="0">
                <a:latin typeface="Arial"/>
                <a:cs typeface="Arial"/>
              </a:rPr>
              <a:t> </a:t>
            </a:r>
            <a:r>
              <a:rPr lang="it-IT" sz="550" b="1" spc="-5" dirty="0" err="1">
                <a:latin typeface="Arial"/>
                <a:cs typeface="Arial"/>
              </a:rPr>
              <a:t>Aftermarket</a:t>
            </a:r>
            <a:r>
              <a:rPr lang="it-IT" sz="550" b="1" spc="-9" dirty="0">
                <a:latin typeface="Arial"/>
                <a:cs typeface="Arial"/>
              </a:rPr>
              <a:t> </a:t>
            </a:r>
            <a:r>
              <a:rPr lang="it-IT" sz="550" b="1" spc="-5" dirty="0" err="1">
                <a:latin typeface="Arial"/>
                <a:cs typeface="Arial"/>
              </a:rPr>
              <a:t>Italy</a:t>
            </a:r>
            <a:r>
              <a:rPr lang="it-IT" sz="550" b="1" spc="-5" dirty="0">
                <a:latin typeface="Arial"/>
                <a:cs typeface="Arial"/>
              </a:rPr>
              <a:t> </a:t>
            </a:r>
            <a:r>
              <a:rPr lang="it-IT" sz="550" b="1" dirty="0">
                <a:latin typeface="Arial"/>
                <a:cs typeface="Arial"/>
              </a:rPr>
              <a:t>S.p.a</a:t>
            </a:r>
            <a:r>
              <a:rPr lang="it-IT" sz="550" b="1" spc="-5" dirty="0">
                <a:latin typeface="Arial"/>
                <a:cs typeface="Arial"/>
              </a:rPr>
              <a:t>.</a:t>
            </a:r>
            <a:r>
              <a:rPr sz="550" spc="-5" dirty="0" smtClean="0">
                <a:latin typeface="Arial"/>
                <a:cs typeface="Arial"/>
              </a:rPr>
              <a:t>.</a:t>
            </a:r>
            <a:endParaRPr sz="550" dirty="0">
              <a:latin typeface="Arial"/>
              <a:cs typeface="Arial"/>
            </a:endParaRPr>
          </a:p>
          <a:p>
            <a:pPr marL="95670" indent="-84144">
              <a:buAutoNum type="romanLcParenBoth" startAt="2"/>
              <a:tabLst>
                <a:tab pos="96246" algn="l"/>
              </a:tabLst>
            </a:pPr>
            <a:r>
              <a:rPr sz="550" b="1" spc="-5" dirty="0">
                <a:latin typeface="Arial"/>
                <a:cs typeface="Arial"/>
              </a:rPr>
              <a:t>DURATA </a:t>
            </a:r>
            <a:r>
              <a:rPr sz="550" b="1" dirty="0">
                <a:latin typeface="Arial"/>
                <a:cs typeface="Arial"/>
              </a:rPr>
              <a:t>DEL</a:t>
            </a:r>
            <a:r>
              <a:rPr sz="550" b="1" spc="-5" dirty="0">
                <a:latin typeface="Arial"/>
                <a:cs typeface="Arial"/>
              </a:rPr>
              <a:t> CONTRATTO</a:t>
            </a:r>
            <a:endParaRPr sz="550" dirty="0">
              <a:latin typeface="Arial"/>
              <a:cs typeface="Arial"/>
            </a:endParaRPr>
          </a:p>
          <a:p>
            <a:pPr marL="11527" marR="5187"/>
            <a:r>
              <a:rPr sz="550" dirty="0">
                <a:latin typeface="Arial"/>
                <a:cs typeface="Arial"/>
              </a:rPr>
              <a:t>Il </a:t>
            </a:r>
            <a:r>
              <a:rPr sz="550" spc="-5" dirty="0">
                <a:latin typeface="Arial"/>
                <a:cs typeface="Arial"/>
              </a:rPr>
              <a:t>contratto avrà validità annuale </a:t>
            </a:r>
            <a:r>
              <a:rPr sz="550" dirty="0">
                <a:latin typeface="Arial"/>
                <a:cs typeface="Arial"/>
              </a:rPr>
              <a:t>a </a:t>
            </a:r>
            <a:r>
              <a:rPr sz="550" spc="-5" dirty="0">
                <a:latin typeface="Arial"/>
                <a:cs typeface="Arial"/>
              </a:rPr>
              <a:t>partire dalla data </a:t>
            </a:r>
            <a:r>
              <a:rPr sz="550" spc="-9" dirty="0">
                <a:latin typeface="Arial"/>
                <a:cs typeface="Arial"/>
              </a:rPr>
              <a:t>di </a:t>
            </a:r>
            <a:r>
              <a:rPr sz="550" spc="-5" dirty="0">
                <a:latin typeface="Arial"/>
                <a:cs typeface="Arial"/>
              </a:rPr>
              <a:t>attivazione </a:t>
            </a:r>
            <a:r>
              <a:rPr sz="550" dirty="0">
                <a:latin typeface="Arial"/>
                <a:cs typeface="Arial"/>
              </a:rPr>
              <a:t>e </a:t>
            </a:r>
            <a:r>
              <a:rPr sz="550" spc="-9" dirty="0">
                <a:latin typeface="Arial"/>
                <a:cs typeface="Arial"/>
              </a:rPr>
              <a:t>si </a:t>
            </a:r>
            <a:r>
              <a:rPr sz="550" spc="-5" dirty="0">
                <a:latin typeface="Arial"/>
                <a:cs typeface="Arial"/>
              </a:rPr>
              <a:t>intenderà tacitamente rinnovato </a:t>
            </a:r>
            <a:r>
              <a:rPr sz="550" spc="-9" dirty="0">
                <a:latin typeface="Arial"/>
                <a:cs typeface="Arial"/>
              </a:rPr>
              <a:t>di anno </a:t>
            </a:r>
            <a:r>
              <a:rPr sz="550" dirty="0">
                <a:latin typeface="Arial"/>
                <a:cs typeface="Arial"/>
              </a:rPr>
              <a:t>in </a:t>
            </a:r>
            <a:r>
              <a:rPr sz="550" spc="-9" dirty="0">
                <a:latin typeface="Arial"/>
                <a:cs typeface="Arial"/>
              </a:rPr>
              <a:t>anno, </a:t>
            </a:r>
            <a:r>
              <a:rPr sz="550" spc="-5" dirty="0">
                <a:latin typeface="Arial"/>
                <a:cs typeface="Arial"/>
              </a:rPr>
              <a:t>salvo disdetta </a:t>
            </a:r>
            <a:r>
              <a:rPr sz="550" spc="-9" dirty="0">
                <a:latin typeface="Arial"/>
                <a:cs typeface="Arial"/>
              </a:rPr>
              <a:t>del </a:t>
            </a:r>
            <a:r>
              <a:rPr sz="550" b="1" spc="-9" dirty="0">
                <a:latin typeface="Arial"/>
                <a:cs typeface="Arial"/>
              </a:rPr>
              <a:t>Cliente </a:t>
            </a:r>
            <a:r>
              <a:rPr sz="550" dirty="0">
                <a:latin typeface="Arial"/>
                <a:cs typeface="Arial"/>
              </a:rPr>
              <a:t>o </a:t>
            </a:r>
            <a:r>
              <a:rPr sz="550" spc="-9" dirty="0">
                <a:latin typeface="Arial"/>
                <a:cs typeface="Arial"/>
              </a:rPr>
              <a:t>del </a:t>
            </a:r>
            <a:r>
              <a:rPr sz="550" b="1" spc="-5" dirty="0">
                <a:latin typeface="Arial"/>
                <a:cs typeface="Arial"/>
              </a:rPr>
              <a:t>distributore </a:t>
            </a:r>
            <a:r>
              <a:rPr sz="550" b="1" spc="-9" dirty="0" err="1">
                <a:latin typeface="Arial"/>
                <a:cs typeface="Arial"/>
              </a:rPr>
              <a:t>autorizzato</a:t>
            </a:r>
            <a:r>
              <a:rPr sz="550" b="1" spc="-9" dirty="0">
                <a:latin typeface="Arial"/>
                <a:cs typeface="Arial"/>
              </a:rPr>
              <a:t> </a:t>
            </a:r>
            <a:r>
              <a:rPr lang="it-IT" sz="550" b="1" spc="-9" dirty="0" smtClean="0">
                <a:latin typeface="Arial"/>
                <a:cs typeface="Arial"/>
              </a:rPr>
              <a:t>Marelli </a:t>
            </a:r>
            <a:r>
              <a:rPr lang="it-IT" sz="550" b="1" spc="-9" dirty="0" err="1" smtClean="0">
                <a:latin typeface="Arial"/>
                <a:cs typeface="Arial"/>
              </a:rPr>
              <a:t>Aftermarket</a:t>
            </a:r>
            <a:r>
              <a:rPr lang="it-IT" sz="550" b="1" spc="-9" dirty="0" smtClean="0">
                <a:latin typeface="Arial"/>
                <a:cs typeface="Arial"/>
              </a:rPr>
              <a:t> </a:t>
            </a:r>
            <a:r>
              <a:rPr lang="it-IT" sz="550" b="1" spc="-9" dirty="0" err="1" smtClean="0">
                <a:latin typeface="Arial"/>
                <a:cs typeface="Arial"/>
              </a:rPr>
              <a:t>Italy</a:t>
            </a:r>
            <a:r>
              <a:rPr lang="it-IT" sz="550" b="1" spc="-9" dirty="0" smtClean="0">
                <a:latin typeface="Arial"/>
                <a:cs typeface="Arial"/>
              </a:rPr>
              <a:t> S.p.a.</a:t>
            </a:r>
            <a:r>
              <a:rPr sz="550" b="1" spc="-5" dirty="0" smtClean="0">
                <a:latin typeface="Arial"/>
                <a:cs typeface="Arial"/>
              </a:rPr>
              <a:t>di </a:t>
            </a:r>
            <a:r>
              <a:rPr sz="550" b="1" spc="-5" dirty="0">
                <a:latin typeface="Arial"/>
                <a:cs typeface="Arial"/>
              </a:rPr>
              <a:t>riferimento (“Distributore”) </a:t>
            </a:r>
            <a:r>
              <a:rPr sz="550" spc="-5" dirty="0">
                <a:latin typeface="Arial"/>
                <a:cs typeface="Arial"/>
              </a:rPr>
              <a:t>da  comunicarsi</a:t>
            </a:r>
            <a:r>
              <a:rPr sz="550" spc="-32" dirty="0">
                <a:latin typeface="Arial"/>
                <a:cs typeface="Arial"/>
              </a:rPr>
              <a:t> </a:t>
            </a:r>
            <a:r>
              <a:rPr sz="550" dirty="0">
                <a:latin typeface="Arial"/>
                <a:cs typeface="Arial"/>
              </a:rPr>
              <a:t>almeno</a:t>
            </a:r>
            <a:r>
              <a:rPr sz="550" spc="-36" dirty="0">
                <a:latin typeface="Arial"/>
                <a:cs typeface="Arial"/>
              </a:rPr>
              <a:t> </a:t>
            </a:r>
            <a:r>
              <a:rPr sz="550" spc="-5" dirty="0">
                <a:latin typeface="Arial"/>
                <a:cs typeface="Arial"/>
              </a:rPr>
              <a:t>60</a:t>
            </a:r>
            <a:r>
              <a:rPr sz="550" spc="-14" dirty="0">
                <a:latin typeface="Arial"/>
                <a:cs typeface="Arial"/>
              </a:rPr>
              <a:t> </a:t>
            </a:r>
            <a:r>
              <a:rPr sz="550" spc="-5" dirty="0">
                <a:latin typeface="Arial"/>
                <a:cs typeface="Arial"/>
              </a:rPr>
              <a:t>giorni</a:t>
            </a:r>
            <a:r>
              <a:rPr sz="550" spc="-14" dirty="0">
                <a:latin typeface="Arial"/>
                <a:cs typeface="Arial"/>
              </a:rPr>
              <a:t> </a:t>
            </a:r>
            <a:r>
              <a:rPr sz="550" dirty="0">
                <a:latin typeface="Arial"/>
                <a:cs typeface="Arial"/>
              </a:rPr>
              <a:t>prima</a:t>
            </a:r>
            <a:r>
              <a:rPr sz="550" spc="-36" dirty="0">
                <a:latin typeface="Arial"/>
                <a:cs typeface="Arial"/>
              </a:rPr>
              <a:t> </a:t>
            </a:r>
            <a:r>
              <a:rPr sz="550" dirty="0">
                <a:latin typeface="Arial"/>
                <a:cs typeface="Arial"/>
              </a:rPr>
              <a:t>della</a:t>
            </a:r>
            <a:r>
              <a:rPr sz="550" spc="-32" dirty="0">
                <a:latin typeface="Arial"/>
                <a:cs typeface="Arial"/>
              </a:rPr>
              <a:t> </a:t>
            </a:r>
            <a:r>
              <a:rPr sz="550" spc="-5" dirty="0">
                <a:latin typeface="Arial"/>
                <a:cs typeface="Arial"/>
              </a:rPr>
              <a:t>scadenza</a:t>
            </a:r>
            <a:r>
              <a:rPr sz="550" dirty="0">
                <a:latin typeface="Arial"/>
                <a:cs typeface="Arial"/>
              </a:rPr>
              <a:t> </a:t>
            </a:r>
            <a:r>
              <a:rPr sz="550" spc="-5" dirty="0">
                <a:latin typeface="Arial"/>
                <a:cs typeface="Arial"/>
              </a:rPr>
              <a:t>annuale</a:t>
            </a:r>
            <a:r>
              <a:rPr sz="550" spc="-23" dirty="0">
                <a:latin typeface="Arial"/>
                <a:cs typeface="Arial"/>
              </a:rPr>
              <a:t> </a:t>
            </a:r>
            <a:r>
              <a:rPr sz="550" dirty="0">
                <a:latin typeface="Arial"/>
                <a:cs typeface="Arial"/>
              </a:rPr>
              <a:t>a </a:t>
            </a:r>
            <a:r>
              <a:rPr lang="it-IT" sz="550" dirty="0">
                <a:latin typeface="Arial"/>
                <a:cs typeface="Arial"/>
                <a:hlinkClick r:id="rId5"/>
              </a:rPr>
              <a:t>marelli.aftermarketitaly@pec.marelli.com</a:t>
            </a:r>
            <a:r>
              <a:rPr sz="550" dirty="0">
                <a:latin typeface="Arial"/>
                <a:cs typeface="Arial"/>
                <a:hlinkClick r:id="rId6"/>
              </a:rPr>
              <a:t> </a:t>
            </a:r>
            <a:r>
              <a:rPr sz="550" dirty="0">
                <a:latin typeface="Arial"/>
                <a:cs typeface="Arial"/>
              </a:rPr>
              <a:t>o</a:t>
            </a:r>
            <a:r>
              <a:rPr sz="550" spc="5" dirty="0">
                <a:latin typeface="Arial"/>
                <a:cs typeface="Arial"/>
              </a:rPr>
              <a:t> </a:t>
            </a:r>
            <a:r>
              <a:rPr sz="550" dirty="0">
                <a:latin typeface="Arial"/>
                <a:cs typeface="Arial"/>
              </a:rPr>
              <a:t>a</a:t>
            </a:r>
            <a:r>
              <a:rPr sz="550" spc="-14" dirty="0">
                <a:latin typeface="Arial"/>
                <a:cs typeface="Arial"/>
              </a:rPr>
              <a:t> </a:t>
            </a:r>
            <a:r>
              <a:rPr sz="550" dirty="0">
                <a:latin typeface="Arial"/>
                <a:cs typeface="Arial"/>
              </a:rPr>
              <a:t>mezzo</a:t>
            </a:r>
            <a:r>
              <a:rPr sz="550" spc="-36" dirty="0">
                <a:latin typeface="Arial"/>
                <a:cs typeface="Arial"/>
              </a:rPr>
              <a:t> </a:t>
            </a:r>
            <a:r>
              <a:rPr sz="550" spc="-5" dirty="0">
                <a:latin typeface="Arial"/>
                <a:cs typeface="Arial"/>
              </a:rPr>
              <a:t>raccomandata</a:t>
            </a:r>
            <a:r>
              <a:rPr sz="550" spc="-45" dirty="0">
                <a:latin typeface="Arial"/>
                <a:cs typeface="Arial"/>
              </a:rPr>
              <a:t> </a:t>
            </a:r>
            <a:r>
              <a:rPr sz="550" dirty="0">
                <a:latin typeface="Arial"/>
                <a:cs typeface="Arial"/>
              </a:rPr>
              <a:t>A/R.</a:t>
            </a:r>
          </a:p>
          <a:p>
            <a:pPr marL="111806" indent="-100280">
              <a:buAutoNum type="romanLcParenBoth" startAt="3"/>
              <a:tabLst>
                <a:tab pos="112384" algn="l"/>
              </a:tabLst>
            </a:pPr>
            <a:r>
              <a:rPr sz="550" b="1" spc="-5" dirty="0">
                <a:latin typeface="Arial"/>
                <a:cs typeface="Arial"/>
              </a:rPr>
              <a:t>RINNOVO </a:t>
            </a:r>
            <a:r>
              <a:rPr sz="550" b="1" dirty="0">
                <a:latin typeface="Arial"/>
                <a:cs typeface="Arial"/>
              </a:rPr>
              <a:t>DEL</a:t>
            </a:r>
            <a:r>
              <a:rPr sz="550" b="1" spc="-23" dirty="0">
                <a:latin typeface="Arial"/>
                <a:cs typeface="Arial"/>
              </a:rPr>
              <a:t> </a:t>
            </a:r>
            <a:r>
              <a:rPr sz="550" b="1" spc="-5" dirty="0">
                <a:latin typeface="Arial"/>
                <a:cs typeface="Arial"/>
              </a:rPr>
              <a:t>CANONE</a:t>
            </a:r>
            <a:endParaRPr sz="550" dirty="0">
              <a:latin typeface="Arial"/>
              <a:cs typeface="Arial"/>
            </a:endParaRPr>
          </a:p>
          <a:p>
            <a:pPr marL="11527" marR="4611" algn="just"/>
            <a:r>
              <a:rPr sz="550" dirty="0">
                <a:latin typeface="Arial"/>
                <a:cs typeface="Arial"/>
              </a:rPr>
              <a:t>Il </a:t>
            </a:r>
            <a:r>
              <a:rPr sz="550" spc="-5" dirty="0">
                <a:latin typeface="Arial"/>
                <a:cs typeface="Arial"/>
              </a:rPr>
              <a:t>rinnovo </a:t>
            </a:r>
            <a:r>
              <a:rPr sz="550" spc="-9" dirty="0">
                <a:latin typeface="Arial"/>
                <a:cs typeface="Arial"/>
              </a:rPr>
              <a:t>del </a:t>
            </a:r>
            <a:r>
              <a:rPr sz="550" spc="-5" dirty="0">
                <a:latin typeface="Arial"/>
                <a:cs typeface="Arial"/>
              </a:rPr>
              <a:t>canone annuale </a:t>
            </a:r>
            <a:r>
              <a:rPr sz="550" spc="-9" dirty="0">
                <a:latin typeface="Arial"/>
                <a:cs typeface="Arial"/>
              </a:rPr>
              <a:t>si </a:t>
            </a:r>
            <a:r>
              <a:rPr sz="550" spc="-5" dirty="0">
                <a:latin typeface="Arial"/>
                <a:cs typeface="Arial"/>
              </a:rPr>
              <a:t>intende sin d’ ora sottoscritto. Per gli </a:t>
            </a:r>
            <a:r>
              <a:rPr sz="550" spc="-9" dirty="0">
                <a:latin typeface="Arial"/>
                <a:cs typeface="Arial"/>
              </a:rPr>
              <a:t>anni </a:t>
            </a:r>
            <a:r>
              <a:rPr sz="550" spc="-5" dirty="0">
                <a:latin typeface="Arial"/>
                <a:cs typeface="Arial"/>
              </a:rPr>
              <a:t>successivi al primo, resta inteso sin d’ora </a:t>
            </a:r>
            <a:r>
              <a:rPr sz="550" spc="-5" dirty="0" err="1">
                <a:latin typeface="Arial"/>
                <a:cs typeface="Arial"/>
              </a:rPr>
              <a:t>che</a:t>
            </a:r>
            <a:r>
              <a:rPr sz="550" spc="-5" dirty="0">
                <a:latin typeface="Arial"/>
                <a:cs typeface="Arial"/>
              </a:rPr>
              <a:t> </a:t>
            </a:r>
            <a:r>
              <a:rPr lang="it-IT" sz="550" b="1" spc="-5" dirty="0" smtClean="0">
                <a:latin typeface="Arial"/>
                <a:cs typeface="Arial"/>
              </a:rPr>
              <a:t>Marelli </a:t>
            </a:r>
            <a:r>
              <a:rPr lang="it-IT" sz="550" b="1" spc="-5" dirty="0" err="1" smtClean="0">
                <a:latin typeface="Arial"/>
                <a:cs typeface="Arial"/>
              </a:rPr>
              <a:t>Aftermarket</a:t>
            </a:r>
            <a:r>
              <a:rPr lang="it-IT" sz="550" b="1" spc="-5" dirty="0" smtClean="0">
                <a:latin typeface="Arial"/>
                <a:cs typeface="Arial"/>
              </a:rPr>
              <a:t> </a:t>
            </a:r>
            <a:r>
              <a:rPr lang="it-IT" sz="550" b="1" spc="-5" dirty="0" err="1" smtClean="0">
                <a:latin typeface="Arial"/>
                <a:cs typeface="Arial"/>
              </a:rPr>
              <a:t>Italy</a:t>
            </a:r>
            <a:r>
              <a:rPr lang="it-IT" sz="550" b="1" spc="-5" dirty="0" smtClean="0">
                <a:latin typeface="Arial"/>
                <a:cs typeface="Arial"/>
              </a:rPr>
              <a:t> S.p.a. </a:t>
            </a:r>
            <a:r>
              <a:rPr sz="550" spc="-5" dirty="0" err="1" smtClean="0">
                <a:latin typeface="Arial"/>
                <a:cs typeface="Arial"/>
              </a:rPr>
              <a:t>potrà</a:t>
            </a:r>
            <a:r>
              <a:rPr sz="550" spc="-5" dirty="0" smtClean="0">
                <a:latin typeface="Arial"/>
                <a:cs typeface="Arial"/>
              </a:rPr>
              <a:t> </a:t>
            </a:r>
            <a:r>
              <a:rPr sz="550" spc="-5" dirty="0">
                <a:latin typeface="Arial"/>
                <a:cs typeface="Arial"/>
              </a:rPr>
              <a:t>applicare un aumento </a:t>
            </a:r>
            <a:r>
              <a:rPr sz="550" spc="-9" dirty="0">
                <a:latin typeface="Arial"/>
                <a:cs typeface="Arial"/>
              </a:rPr>
              <a:t>del </a:t>
            </a:r>
            <a:r>
              <a:rPr sz="550" spc="-5" dirty="0">
                <a:latin typeface="Arial"/>
                <a:cs typeface="Arial"/>
              </a:rPr>
              <a:t>canone sino al 10% </a:t>
            </a:r>
            <a:r>
              <a:rPr sz="550" spc="-9" dirty="0">
                <a:latin typeface="Arial"/>
                <a:cs typeface="Arial"/>
              </a:rPr>
              <a:t>del suo </a:t>
            </a:r>
            <a:r>
              <a:rPr sz="550" spc="-5" dirty="0">
                <a:latin typeface="Arial"/>
                <a:cs typeface="Arial"/>
              </a:rPr>
              <a:t>valore </a:t>
            </a:r>
            <a:r>
              <a:rPr sz="550" spc="-9" dirty="0">
                <a:latin typeface="Arial"/>
                <a:cs typeface="Arial"/>
              </a:rPr>
              <a:t>anno su </a:t>
            </a:r>
            <a:r>
              <a:rPr sz="550" spc="-5" dirty="0">
                <a:latin typeface="Arial"/>
                <a:cs typeface="Arial"/>
              </a:rPr>
              <a:t>anno, </a:t>
            </a:r>
            <a:r>
              <a:rPr sz="550" spc="-9" dirty="0">
                <a:latin typeface="Arial"/>
                <a:cs typeface="Arial"/>
              </a:rPr>
              <a:t>ed </a:t>
            </a:r>
            <a:r>
              <a:rPr sz="550" dirty="0">
                <a:latin typeface="Arial"/>
                <a:cs typeface="Arial"/>
              </a:rPr>
              <a:t>il </a:t>
            </a:r>
            <a:r>
              <a:rPr sz="550" b="1" spc="-5" dirty="0">
                <a:latin typeface="Arial"/>
                <a:cs typeface="Arial"/>
              </a:rPr>
              <a:t>Cliente  </a:t>
            </a:r>
            <a:r>
              <a:rPr sz="550" spc="-5" dirty="0">
                <a:latin typeface="Arial"/>
                <a:cs typeface="Arial"/>
              </a:rPr>
              <a:t>con </a:t>
            </a:r>
            <a:r>
              <a:rPr sz="550" dirty="0">
                <a:latin typeface="Arial"/>
                <a:cs typeface="Arial"/>
              </a:rPr>
              <a:t>la </a:t>
            </a:r>
            <a:r>
              <a:rPr sz="550" spc="-5" dirty="0">
                <a:latin typeface="Arial"/>
                <a:cs typeface="Arial"/>
              </a:rPr>
              <a:t>sottoscrizione </a:t>
            </a:r>
            <a:r>
              <a:rPr sz="550" spc="-9" dirty="0">
                <a:latin typeface="Arial"/>
                <a:cs typeface="Arial"/>
              </a:rPr>
              <a:t>del </a:t>
            </a:r>
            <a:r>
              <a:rPr sz="550" spc="-5" dirty="0">
                <a:latin typeface="Arial"/>
                <a:cs typeface="Arial"/>
              </a:rPr>
              <a:t>presente contratto dichiara sin d’ora di accettare </a:t>
            </a:r>
            <a:r>
              <a:rPr sz="550" dirty="0">
                <a:latin typeface="Arial"/>
                <a:cs typeface="Arial"/>
              </a:rPr>
              <a:t>tale </a:t>
            </a:r>
            <a:r>
              <a:rPr sz="550" spc="-9" dirty="0">
                <a:latin typeface="Arial"/>
                <a:cs typeface="Arial"/>
              </a:rPr>
              <a:t>aggiornamento. Nel </a:t>
            </a:r>
            <a:r>
              <a:rPr sz="550" spc="-5" dirty="0">
                <a:latin typeface="Arial"/>
                <a:cs typeface="Arial"/>
              </a:rPr>
              <a:t>caso in </a:t>
            </a:r>
            <a:r>
              <a:rPr sz="550" spc="-9" dirty="0">
                <a:latin typeface="Arial"/>
                <a:cs typeface="Arial"/>
              </a:rPr>
              <a:t>cui </a:t>
            </a:r>
            <a:r>
              <a:rPr sz="550" spc="-5" dirty="0">
                <a:latin typeface="Arial"/>
                <a:cs typeface="Arial"/>
              </a:rPr>
              <a:t>l’aumento del canone </a:t>
            </a:r>
            <a:r>
              <a:rPr sz="550" spc="-9" dirty="0">
                <a:latin typeface="Arial"/>
                <a:cs typeface="Arial"/>
              </a:rPr>
              <a:t>superi </a:t>
            </a:r>
            <a:r>
              <a:rPr sz="550" dirty="0">
                <a:latin typeface="Arial"/>
                <a:cs typeface="Arial"/>
              </a:rPr>
              <a:t>la </a:t>
            </a:r>
            <a:r>
              <a:rPr sz="550" spc="-5" dirty="0">
                <a:latin typeface="Arial"/>
                <a:cs typeface="Arial"/>
              </a:rPr>
              <a:t>soglia </a:t>
            </a:r>
            <a:r>
              <a:rPr sz="550" dirty="0">
                <a:latin typeface="Arial"/>
                <a:cs typeface="Arial"/>
              </a:rPr>
              <a:t>limite </a:t>
            </a:r>
            <a:r>
              <a:rPr sz="550" spc="-9" dirty="0">
                <a:latin typeface="Arial"/>
                <a:cs typeface="Arial"/>
              </a:rPr>
              <a:t>del </a:t>
            </a:r>
            <a:r>
              <a:rPr sz="550" spc="-5" dirty="0">
                <a:latin typeface="Arial"/>
                <a:cs typeface="Arial"/>
              </a:rPr>
              <a:t>10%, il </a:t>
            </a:r>
            <a:r>
              <a:rPr sz="550" b="1" spc="-5" dirty="0">
                <a:latin typeface="Arial"/>
                <a:cs typeface="Arial"/>
              </a:rPr>
              <a:t>Distributore </a:t>
            </a:r>
            <a:r>
              <a:rPr sz="550" spc="-5" dirty="0">
                <a:latin typeface="Arial"/>
                <a:cs typeface="Arial"/>
              </a:rPr>
              <a:t>darà comunicazione scritta preventiva al </a:t>
            </a:r>
            <a:r>
              <a:rPr sz="550" b="1" spc="-5" dirty="0">
                <a:latin typeface="Arial"/>
                <a:cs typeface="Arial"/>
              </a:rPr>
              <a:t>Cliente </a:t>
            </a:r>
            <a:r>
              <a:rPr sz="550" spc="-5" dirty="0">
                <a:latin typeface="Arial"/>
                <a:cs typeface="Arial"/>
              </a:rPr>
              <a:t>almeno 90  giorni prima della scadenza annuale. Rimane </a:t>
            </a:r>
            <a:r>
              <a:rPr sz="550" spc="-9" dirty="0">
                <a:latin typeface="Arial"/>
                <a:cs typeface="Arial"/>
              </a:rPr>
              <a:t>comunque </a:t>
            </a:r>
            <a:r>
              <a:rPr sz="550" spc="-5" dirty="0">
                <a:latin typeface="Arial"/>
                <a:cs typeface="Arial"/>
              </a:rPr>
              <a:t>inteso che il </a:t>
            </a:r>
            <a:r>
              <a:rPr sz="550" b="1" spc="-5" dirty="0">
                <a:latin typeface="Arial"/>
                <a:cs typeface="Arial"/>
              </a:rPr>
              <a:t>Cliente</a:t>
            </a:r>
            <a:r>
              <a:rPr sz="550" spc="-5" dirty="0">
                <a:latin typeface="Arial"/>
                <a:cs typeface="Arial"/>
              </a:rPr>
              <a:t>, </a:t>
            </a:r>
            <a:r>
              <a:rPr sz="550" dirty="0">
                <a:latin typeface="Arial"/>
                <a:cs typeface="Arial"/>
              </a:rPr>
              <a:t>in </a:t>
            </a:r>
            <a:r>
              <a:rPr sz="550" spc="-5" dirty="0">
                <a:latin typeface="Arial"/>
                <a:cs typeface="Arial"/>
              </a:rPr>
              <a:t>caso </a:t>
            </a:r>
            <a:r>
              <a:rPr sz="550" spc="-9" dirty="0">
                <a:latin typeface="Arial"/>
                <a:cs typeface="Arial"/>
              </a:rPr>
              <a:t>di </a:t>
            </a:r>
            <a:r>
              <a:rPr sz="550" spc="-5" dirty="0">
                <a:latin typeface="Arial"/>
                <a:cs typeface="Arial"/>
              </a:rPr>
              <a:t>disaccordo, avrà </a:t>
            </a:r>
            <a:r>
              <a:rPr sz="550" dirty="0">
                <a:latin typeface="Arial"/>
                <a:cs typeface="Arial"/>
              </a:rPr>
              <a:t>la </a:t>
            </a:r>
            <a:r>
              <a:rPr sz="550" spc="-5" dirty="0">
                <a:latin typeface="Arial"/>
                <a:cs typeface="Arial"/>
              </a:rPr>
              <a:t>facoltà </a:t>
            </a:r>
            <a:r>
              <a:rPr sz="550" spc="-9" dirty="0">
                <a:latin typeface="Arial"/>
                <a:cs typeface="Arial"/>
              </a:rPr>
              <a:t>di </a:t>
            </a:r>
            <a:r>
              <a:rPr sz="550" spc="-5" dirty="0">
                <a:latin typeface="Arial"/>
                <a:cs typeface="Arial"/>
              </a:rPr>
              <a:t>comunicare </a:t>
            </a:r>
            <a:r>
              <a:rPr sz="550" spc="-9" dirty="0">
                <a:latin typeface="Arial"/>
                <a:cs typeface="Arial"/>
              </a:rPr>
              <a:t>al </a:t>
            </a:r>
            <a:r>
              <a:rPr sz="550" b="1" spc="-5" dirty="0">
                <a:latin typeface="Arial"/>
                <a:cs typeface="Arial"/>
              </a:rPr>
              <a:t>Distributore </a:t>
            </a:r>
            <a:r>
              <a:rPr sz="550" dirty="0">
                <a:latin typeface="Arial"/>
                <a:cs typeface="Arial"/>
              </a:rPr>
              <a:t>e a </a:t>
            </a:r>
            <a:r>
              <a:rPr lang="it-IT" sz="550" b="1" spc="-5" dirty="0">
                <a:latin typeface="Arial"/>
                <a:cs typeface="Arial"/>
              </a:rPr>
              <a:t>Marelli</a:t>
            </a:r>
            <a:r>
              <a:rPr lang="it-IT" sz="550" b="1" spc="-18" dirty="0">
                <a:latin typeface="Arial"/>
                <a:cs typeface="Arial"/>
              </a:rPr>
              <a:t> </a:t>
            </a:r>
            <a:r>
              <a:rPr lang="it-IT" sz="550" b="1" spc="-5" dirty="0" err="1">
                <a:latin typeface="Arial"/>
                <a:cs typeface="Arial"/>
              </a:rPr>
              <a:t>Aftermarket</a:t>
            </a:r>
            <a:r>
              <a:rPr lang="it-IT" sz="550" b="1" spc="-9" dirty="0">
                <a:latin typeface="Arial"/>
                <a:cs typeface="Arial"/>
              </a:rPr>
              <a:t> </a:t>
            </a:r>
            <a:r>
              <a:rPr lang="it-IT" sz="550" b="1" spc="-5" dirty="0" err="1">
                <a:latin typeface="Arial"/>
                <a:cs typeface="Arial"/>
              </a:rPr>
              <a:t>Italy</a:t>
            </a:r>
            <a:r>
              <a:rPr lang="it-IT" sz="550" b="1" spc="-5" dirty="0">
                <a:latin typeface="Arial"/>
                <a:cs typeface="Arial"/>
              </a:rPr>
              <a:t> </a:t>
            </a:r>
            <a:r>
              <a:rPr lang="it-IT" sz="550" b="1" dirty="0">
                <a:latin typeface="Arial"/>
                <a:cs typeface="Arial"/>
              </a:rPr>
              <a:t>S.p.a</a:t>
            </a:r>
            <a:r>
              <a:rPr lang="it-IT" sz="550" b="1" spc="-5" dirty="0">
                <a:latin typeface="Arial"/>
                <a:cs typeface="Arial"/>
              </a:rPr>
              <a:t>. </a:t>
            </a:r>
            <a:r>
              <a:rPr sz="550" spc="-5" dirty="0" err="1" smtClean="0">
                <a:latin typeface="Arial"/>
                <a:cs typeface="Arial"/>
              </a:rPr>
              <a:t>l’eventuale</a:t>
            </a:r>
            <a:r>
              <a:rPr sz="550" spc="-5" dirty="0" smtClean="0">
                <a:latin typeface="Arial"/>
                <a:cs typeface="Arial"/>
              </a:rPr>
              <a:t> </a:t>
            </a:r>
            <a:r>
              <a:rPr sz="550" spc="-5" dirty="0">
                <a:latin typeface="Arial"/>
                <a:cs typeface="Arial"/>
              </a:rPr>
              <a:t>disdetta </a:t>
            </a:r>
            <a:r>
              <a:rPr sz="550" spc="-9" dirty="0">
                <a:latin typeface="Arial"/>
                <a:cs typeface="Arial"/>
              </a:rPr>
              <a:t>del </a:t>
            </a:r>
            <a:r>
              <a:rPr sz="550" spc="-5" dirty="0">
                <a:latin typeface="Arial"/>
                <a:cs typeface="Arial"/>
              </a:rPr>
              <a:t>contratto </a:t>
            </a:r>
            <a:r>
              <a:rPr sz="550" spc="-9" dirty="0">
                <a:latin typeface="Arial"/>
                <a:cs typeface="Arial"/>
              </a:rPr>
              <a:t>entro </a:t>
            </a:r>
            <a:r>
              <a:rPr sz="550" spc="-5" dirty="0">
                <a:latin typeface="Arial"/>
                <a:cs typeface="Arial"/>
              </a:rPr>
              <a:t>il </a:t>
            </a:r>
            <a:r>
              <a:rPr sz="550" spc="-9" dirty="0">
                <a:latin typeface="Arial"/>
                <a:cs typeface="Arial"/>
              </a:rPr>
              <a:t>termine </a:t>
            </a:r>
            <a:r>
              <a:rPr sz="550" dirty="0">
                <a:latin typeface="Arial"/>
                <a:cs typeface="Arial"/>
              </a:rPr>
              <a:t>e </a:t>
            </a:r>
            <a:r>
              <a:rPr sz="550" spc="-5" dirty="0">
                <a:latin typeface="Arial"/>
                <a:cs typeface="Arial"/>
              </a:rPr>
              <a:t>con </a:t>
            </a:r>
            <a:r>
              <a:rPr sz="550" dirty="0">
                <a:latin typeface="Arial"/>
                <a:cs typeface="Arial"/>
              </a:rPr>
              <a:t>le </a:t>
            </a:r>
            <a:r>
              <a:rPr sz="550" spc="-5" dirty="0">
                <a:latin typeface="Arial"/>
                <a:cs typeface="Arial"/>
              </a:rPr>
              <a:t>modalità  </a:t>
            </a:r>
            <a:r>
              <a:rPr sz="550" dirty="0">
                <a:latin typeface="Arial"/>
                <a:cs typeface="Arial"/>
              </a:rPr>
              <a:t>previste</a:t>
            </a:r>
            <a:r>
              <a:rPr sz="550" spc="-45" dirty="0">
                <a:latin typeface="Arial"/>
                <a:cs typeface="Arial"/>
              </a:rPr>
              <a:t> </a:t>
            </a:r>
            <a:r>
              <a:rPr sz="550" spc="-5" dirty="0">
                <a:latin typeface="Arial"/>
                <a:cs typeface="Arial"/>
              </a:rPr>
              <a:t>al</a:t>
            </a:r>
            <a:r>
              <a:rPr sz="550" dirty="0">
                <a:latin typeface="Arial"/>
                <a:cs typeface="Arial"/>
              </a:rPr>
              <a:t> </a:t>
            </a:r>
            <a:r>
              <a:rPr sz="550" spc="-5" dirty="0">
                <a:latin typeface="Arial"/>
                <a:cs typeface="Arial"/>
              </a:rPr>
              <a:t>punto</a:t>
            </a:r>
            <a:r>
              <a:rPr sz="550" spc="-14" dirty="0">
                <a:latin typeface="Arial"/>
                <a:cs typeface="Arial"/>
              </a:rPr>
              <a:t> </a:t>
            </a:r>
            <a:r>
              <a:rPr sz="550" spc="-5" dirty="0">
                <a:latin typeface="Arial"/>
                <a:cs typeface="Arial"/>
              </a:rPr>
              <a:t>che</a:t>
            </a:r>
            <a:r>
              <a:rPr sz="550" spc="-14" dirty="0">
                <a:latin typeface="Arial"/>
                <a:cs typeface="Arial"/>
              </a:rPr>
              <a:t> </a:t>
            </a:r>
            <a:r>
              <a:rPr sz="550" spc="-5" dirty="0">
                <a:latin typeface="Arial"/>
                <a:cs typeface="Arial"/>
              </a:rPr>
              <a:t>precede.</a:t>
            </a:r>
            <a:r>
              <a:rPr sz="550" spc="-18" dirty="0">
                <a:latin typeface="Arial"/>
                <a:cs typeface="Arial"/>
              </a:rPr>
              <a:t> </a:t>
            </a:r>
            <a:r>
              <a:rPr sz="550" dirty="0">
                <a:latin typeface="Arial"/>
                <a:cs typeface="Arial"/>
              </a:rPr>
              <a:t>In</a:t>
            </a:r>
            <a:r>
              <a:rPr sz="550" spc="-23" dirty="0">
                <a:latin typeface="Arial"/>
                <a:cs typeface="Arial"/>
              </a:rPr>
              <a:t> </a:t>
            </a:r>
            <a:r>
              <a:rPr sz="550" spc="-5" dirty="0">
                <a:latin typeface="Arial"/>
                <a:cs typeface="Arial"/>
              </a:rPr>
              <a:t>ogni</a:t>
            </a:r>
            <a:r>
              <a:rPr sz="550" dirty="0">
                <a:latin typeface="Arial"/>
                <a:cs typeface="Arial"/>
              </a:rPr>
              <a:t> </a:t>
            </a:r>
            <a:r>
              <a:rPr sz="550" spc="-5" dirty="0">
                <a:latin typeface="Arial"/>
                <a:cs typeface="Arial"/>
              </a:rPr>
              <a:t>caso, </a:t>
            </a:r>
            <a:r>
              <a:rPr sz="550" dirty="0">
                <a:latin typeface="Arial"/>
                <a:cs typeface="Arial"/>
              </a:rPr>
              <a:t>il </a:t>
            </a:r>
            <a:r>
              <a:rPr sz="550" spc="-5" dirty="0">
                <a:latin typeface="Arial"/>
                <a:cs typeface="Arial"/>
              </a:rPr>
              <a:t>prezzo</a:t>
            </a:r>
            <a:r>
              <a:rPr sz="550" spc="-23" dirty="0">
                <a:latin typeface="Arial"/>
                <a:cs typeface="Arial"/>
              </a:rPr>
              <a:t> </a:t>
            </a:r>
            <a:r>
              <a:rPr sz="550" spc="-5" dirty="0">
                <a:latin typeface="Arial"/>
                <a:cs typeface="Arial"/>
              </a:rPr>
              <a:t>sarà</a:t>
            </a:r>
            <a:r>
              <a:rPr sz="550" spc="5" dirty="0">
                <a:latin typeface="Arial"/>
                <a:cs typeface="Arial"/>
              </a:rPr>
              <a:t> </a:t>
            </a:r>
            <a:r>
              <a:rPr sz="550" spc="-5" dirty="0">
                <a:latin typeface="Arial"/>
                <a:cs typeface="Arial"/>
              </a:rPr>
              <a:t>liberamente</a:t>
            </a:r>
            <a:r>
              <a:rPr sz="550" spc="-36" dirty="0">
                <a:latin typeface="Arial"/>
                <a:cs typeface="Arial"/>
              </a:rPr>
              <a:t> </a:t>
            </a:r>
            <a:r>
              <a:rPr sz="550" spc="-5" dirty="0">
                <a:latin typeface="Arial"/>
                <a:cs typeface="Arial"/>
              </a:rPr>
              <a:t>negoziato</a:t>
            </a:r>
            <a:r>
              <a:rPr sz="550" spc="-36" dirty="0">
                <a:latin typeface="Arial"/>
                <a:cs typeface="Arial"/>
              </a:rPr>
              <a:t> </a:t>
            </a:r>
            <a:r>
              <a:rPr sz="550" dirty="0">
                <a:latin typeface="Arial"/>
                <a:cs typeface="Arial"/>
              </a:rPr>
              <a:t>tra</a:t>
            </a:r>
            <a:r>
              <a:rPr sz="550" spc="-14" dirty="0">
                <a:latin typeface="Arial"/>
                <a:cs typeface="Arial"/>
              </a:rPr>
              <a:t> </a:t>
            </a:r>
            <a:r>
              <a:rPr sz="550" dirty="0">
                <a:latin typeface="Arial"/>
                <a:cs typeface="Arial"/>
              </a:rPr>
              <a:t>le</a:t>
            </a:r>
            <a:r>
              <a:rPr sz="550" spc="-14" dirty="0">
                <a:latin typeface="Arial"/>
                <a:cs typeface="Arial"/>
              </a:rPr>
              <a:t> </a:t>
            </a:r>
            <a:r>
              <a:rPr sz="550" dirty="0">
                <a:latin typeface="Arial"/>
                <a:cs typeface="Arial"/>
              </a:rPr>
              <a:t>parti.</a:t>
            </a:r>
          </a:p>
          <a:p>
            <a:pPr marL="111806" indent="-100280">
              <a:buAutoNum type="romanLcParenBoth" startAt="4"/>
              <a:tabLst>
                <a:tab pos="112384" algn="l"/>
              </a:tabLst>
            </a:pPr>
            <a:r>
              <a:rPr sz="550" b="1" spc="-5" dirty="0">
                <a:latin typeface="Arial"/>
                <a:cs typeface="Arial"/>
              </a:rPr>
              <a:t>MODALITA’ DI FORNITURA </a:t>
            </a:r>
            <a:r>
              <a:rPr sz="550" b="1" dirty="0">
                <a:latin typeface="Arial"/>
                <a:cs typeface="Arial"/>
              </a:rPr>
              <a:t>DEL</a:t>
            </a:r>
            <a:r>
              <a:rPr sz="550" b="1" spc="-50" dirty="0">
                <a:latin typeface="Arial"/>
                <a:cs typeface="Arial"/>
              </a:rPr>
              <a:t> </a:t>
            </a:r>
            <a:r>
              <a:rPr sz="550" b="1" dirty="0">
                <a:latin typeface="Arial"/>
                <a:cs typeface="Arial"/>
              </a:rPr>
              <a:t>SERVIZIO</a:t>
            </a:r>
            <a:endParaRPr sz="550" dirty="0">
              <a:latin typeface="Arial"/>
              <a:cs typeface="Arial"/>
            </a:endParaRPr>
          </a:p>
          <a:p>
            <a:pPr marL="11527" marR="14984"/>
            <a:r>
              <a:rPr sz="550" dirty="0">
                <a:latin typeface="Arial"/>
                <a:cs typeface="Arial"/>
              </a:rPr>
              <a:t>I </a:t>
            </a:r>
            <a:r>
              <a:rPr sz="550" spc="-9" dirty="0">
                <a:latin typeface="Arial"/>
                <a:cs typeface="Arial"/>
              </a:rPr>
              <a:t>servizi di </a:t>
            </a:r>
            <a:r>
              <a:rPr sz="550" spc="-5" dirty="0">
                <a:latin typeface="Arial"/>
                <a:cs typeface="Arial"/>
              </a:rPr>
              <a:t>consultazione </a:t>
            </a:r>
            <a:r>
              <a:rPr sz="550" dirty="0">
                <a:latin typeface="Arial"/>
                <a:cs typeface="Arial"/>
              </a:rPr>
              <a:t>e </a:t>
            </a:r>
            <a:r>
              <a:rPr sz="550" spc="-9" dirty="0">
                <a:latin typeface="Arial"/>
                <a:cs typeface="Arial"/>
              </a:rPr>
              <a:t>aggiornamento </a:t>
            </a:r>
            <a:r>
              <a:rPr sz="550" spc="-5" dirty="0">
                <a:latin typeface="Arial"/>
                <a:cs typeface="Arial"/>
              </a:rPr>
              <a:t>oggetto </a:t>
            </a:r>
            <a:r>
              <a:rPr sz="550" spc="-9" dirty="0">
                <a:latin typeface="Arial"/>
                <a:cs typeface="Arial"/>
              </a:rPr>
              <a:t>del </a:t>
            </a:r>
            <a:r>
              <a:rPr sz="550" spc="-5" dirty="0">
                <a:latin typeface="Arial"/>
                <a:cs typeface="Arial"/>
              </a:rPr>
              <a:t>presente contratto vengono forniti online. Costituiscono requisiti minimi necessario </a:t>
            </a:r>
            <a:r>
              <a:rPr sz="550" spc="-9" dirty="0">
                <a:latin typeface="Arial"/>
                <a:cs typeface="Arial"/>
              </a:rPr>
              <a:t>per </a:t>
            </a:r>
            <a:r>
              <a:rPr sz="550" spc="-5" dirty="0">
                <a:latin typeface="Arial"/>
                <a:cs typeface="Arial"/>
              </a:rPr>
              <a:t>l’accesso al servizio. </a:t>
            </a:r>
            <a:r>
              <a:rPr sz="550" spc="-9" dirty="0">
                <a:latin typeface="Arial"/>
                <a:cs typeface="Arial"/>
              </a:rPr>
              <a:t>A) </a:t>
            </a:r>
            <a:r>
              <a:rPr sz="550" spc="-5" dirty="0">
                <a:latin typeface="Arial"/>
                <a:cs typeface="Arial"/>
              </a:rPr>
              <a:t>Collegamento internet veloce ADSL. </a:t>
            </a:r>
            <a:r>
              <a:rPr sz="550" dirty="0">
                <a:latin typeface="Arial"/>
                <a:cs typeface="Arial"/>
              </a:rPr>
              <a:t>B) </a:t>
            </a:r>
            <a:r>
              <a:rPr sz="550" spc="-9" dirty="0">
                <a:latin typeface="Arial"/>
                <a:cs typeface="Arial"/>
              </a:rPr>
              <a:t>browser </a:t>
            </a:r>
            <a:r>
              <a:rPr sz="550" dirty="0">
                <a:latin typeface="Arial"/>
                <a:cs typeface="Arial"/>
              </a:rPr>
              <a:t>IE </a:t>
            </a:r>
            <a:r>
              <a:rPr sz="550" spc="-5" dirty="0">
                <a:latin typeface="Arial"/>
                <a:cs typeface="Arial"/>
              </a:rPr>
              <a:t>7/8 </a:t>
            </a:r>
            <a:r>
              <a:rPr sz="550" dirty="0">
                <a:latin typeface="Arial"/>
                <a:cs typeface="Arial"/>
              </a:rPr>
              <a:t>o </a:t>
            </a:r>
            <a:r>
              <a:rPr sz="550" spc="-9" dirty="0">
                <a:latin typeface="Arial"/>
                <a:cs typeface="Arial"/>
              </a:rPr>
              <a:t>Firefox </a:t>
            </a:r>
            <a:r>
              <a:rPr sz="550" spc="-5" dirty="0">
                <a:latin typeface="Arial"/>
                <a:cs typeface="Arial"/>
              </a:rPr>
              <a:t>3. C)  risoluzione</a:t>
            </a:r>
            <a:r>
              <a:rPr sz="550" spc="-36" dirty="0">
                <a:latin typeface="Arial"/>
                <a:cs typeface="Arial"/>
              </a:rPr>
              <a:t> </a:t>
            </a:r>
            <a:r>
              <a:rPr sz="550" dirty="0">
                <a:latin typeface="Arial"/>
                <a:cs typeface="Arial"/>
              </a:rPr>
              <a:t>minima</a:t>
            </a:r>
            <a:r>
              <a:rPr sz="550" spc="-45" dirty="0">
                <a:latin typeface="Arial"/>
                <a:cs typeface="Arial"/>
              </a:rPr>
              <a:t> </a:t>
            </a:r>
            <a:r>
              <a:rPr sz="550" dirty="0">
                <a:latin typeface="Arial"/>
                <a:cs typeface="Arial"/>
              </a:rPr>
              <a:t>dello</a:t>
            </a:r>
            <a:r>
              <a:rPr sz="550" spc="-23" dirty="0">
                <a:latin typeface="Arial"/>
                <a:cs typeface="Arial"/>
              </a:rPr>
              <a:t> </a:t>
            </a:r>
            <a:r>
              <a:rPr sz="550" spc="-5" dirty="0">
                <a:latin typeface="Arial"/>
                <a:cs typeface="Arial"/>
              </a:rPr>
              <a:t>schermo</a:t>
            </a:r>
            <a:r>
              <a:rPr sz="550" spc="-23" dirty="0">
                <a:latin typeface="Arial"/>
                <a:cs typeface="Arial"/>
              </a:rPr>
              <a:t> </a:t>
            </a:r>
            <a:r>
              <a:rPr sz="550" spc="-5" dirty="0">
                <a:latin typeface="Arial"/>
                <a:cs typeface="Arial"/>
              </a:rPr>
              <a:t>1024x768.</a:t>
            </a:r>
            <a:r>
              <a:rPr sz="550" spc="-23" dirty="0">
                <a:latin typeface="Arial"/>
                <a:cs typeface="Arial"/>
              </a:rPr>
              <a:t> </a:t>
            </a:r>
            <a:r>
              <a:rPr sz="550" dirty="0">
                <a:latin typeface="Arial"/>
                <a:cs typeface="Arial"/>
              </a:rPr>
              <a:t>I</a:t>
            </a:r>
            <a:r>
              <a:rPr sz="550" spc="-5" dirty="0">
                <a:latin typeface="Arial"/>
                <a:cs typeface="Arial"/>
              </a:rPr>
              <a:t> costi</a:t>
            </a:r>
            <a:r>
              <a:rPr sz="550" dirty="0">
                <a:latin typeface="Arial"/>
                <a:cs typeface="Arial"/>
              </a:rPr>
              <a:t> relativi</a:t>
            </a:r>
            <a:r>
              <a:rPr sz="550" spc="-27" dirty="0">
                <a:latin typeface="Arial"/>
                <a:cs typeface="Arial"/>
              </a:rPr>
              <a:t> </a:t>
            </a:r>
            <a:r>
              <a:rPr sz="550" spc="-5" dirty="0">
                <a:latin typeface="Arial"/>
                <a:cs typeface="Arial"/>
              </a:rPr>
              <a:t>al</a:t>
            </a:r>
            <a:r>
              <a:rPr sz="550" dirty="0">
                <a:latin typeface="Arial"/>
                <a:cs typeface="Arial"/>
              </a:rPr>
              <a:t> </a:t>
            </a:r>
            <a:r>
              <a:rPr sz="550" spc="-5" dirty="0">
                <a:latin typeface="Arial"/>
                <a:cs typeface="Arial"/>
              </a:rPr>
              <a:t>collegamento</a:t>
            </a:r>
            <a:r>
              <a:rPr sz="550" spc="-45" dirty="0">
                <a:latin typeface="Arial"/>
                <a:cs typeface="Arial"/>
              </a:rPr>
              <a:t> </a:t>
            </a:r>
            <a:r>
              <a:rPr sz="550" spc="-5" dirty="0">
                <a:latin typeface="Arial"/>
                <a:cs typeface="Arial"/>
              </a:rPr>
              <a:t>internet</a:t>
            </a:r>
            <a:r>
              <a:rPr sz="550" spc="-27" dirty="0">
                <a:latin typeface="Arial"/>
                <a:cs typeface="Arial"/>
              </a:rPr>
              <a:t> </a:t>
            </a:r>
            <a:r>
              <a:rPr sz="550" spc="-5" dirty="0">
                <a:latin typeface="Arial"/>
                <a:cs typeface="Arial"/>
              </a:rPr>
              <a:t>necessario</a:t>
            </a:r>
            <a:r>
              <a:rPr sz="550" spc="5" dirty="0">
                <a:latin typeface="Arial"/>
                <a:cs typeface="Arial"/>
              </a:rPr>
              <a:t> </a:t>
            </a:r>
            <a:r>
              <a:rPr sz="550" spc="-5" dirty="0">
                <a:latin typeface="Arial"/>
                <a:cs typeface="Arial"/>
              </a:rPr>
              <a:t>per</a:t>
            </a:r>
            <a:r>
              <a:rPr sz="550" spc="-18" dirty="0">
                <a:latin typeface="Arial"/>
                <a:cs typeface="Arial"/>
              </a:rPr>
              <a:t> </a:t>
            </a:r>
            <a:r>
              <a:rPr sz="550" spc="-5" dirty="0">
                <a:latin typeface="Arial"/>
                <a:cs typeface="Arial"/>
              </a:rPr>
              <a:t>l’accesso</a:t>
            </a:r>
            <a:r>
              <a:rPr sz="550" spc="9" dirty="0">
                <a:latin typeface="Arial"/>
                <a:cs typeface="Arial"/>
              </a:rPr>
              <a:t> </a:t>
            </a:r>
            <a:r>
              <a:rPr sz="550" spc="-5" dirty="0">
                <a:latin typeface="Arial"/>
                <a:cs typeface="Arial"/>
              </a:rPr>
              <a:t>del</a:t>
            </a:r>
            <a:r>
              <a:rPr sz="550" spc="-9" dirty="0">
                <a:latin typeface="Arial"/>
                <a:cs typeface="Arial"/>
              </a:rPr>
              <a:t> </a:t>
            </a:r>
            <a:r>
              <a:rPr sz="550" dirty="0">
                <a:latin typeface="Arial"/>
                <a:cs typeface="Arial"/>
              </a:rPr>
              <a:t>servizio</a:t>
            </a:r>
            <a:r>
              <a:rPr sz="550" spc="-45" dirty="0">
                <a:latin typeface="Arial"/>
                <a:cs typeface="Arial"/>
              </a:rPr>
              <a:t> </a:t>
            </a:r>
            <a:r>
              <a:rPr sz="550" spc="-5" dirty="0">
                <a:latin typeface="Arial"/>
                <a:cs typeface="Arial"/>
              </a:rPr>
              <a:t>saranno</a:t>
            </a:r>
            <a:r>
              <a:rPr sz="550" dirty="0">
                <a:latin typeface="Arial"/>
                <a:cs typeface="Arial"/>
              </a:rPr>
              <a:t> a</a:t>
            </a:r>
            <a:r>
              <a:rPr sz="550" spc="-14" dirty="0">
                <a:latin typeface="Arial"/>
                <a:cs typeface="Arial"/>
              </a:rPr>
              <a:t> </a:t>
            </a:r>
            <a:r>
              <a:rPr sz="550" dirty="0">
                <a:latin typeface="Arial"/>
                <a:cs typeface="Arial"/>
              </a:rPr>
              <a:t>carico</a:t>
            </a:r>
            <a:r>
              <a:rPr sz="550" spc="-18" dirty="0">
                <a:latin typeface="Arial"/>
                <a:cs typeface="Arial"/>
              </a:rPr>
              <a:t> </a:t>
            </a:r>
            <a:r>
              <a:rPr sz="550" spc="-5" dirty="0">
                <a:latin typeface="Arial"/>
                <a:cs typeface="Arial"/>
              </a:rPr>
              <a:t>del</a:t>
            </a:r>
            <a:r>
              <a:rPr sz="550" dirty="0">
                <a:latin typeface="Arial"/>
                <a:cs typeface="Arial"/>
              </a:rPr>
              <a:t> cliente.</a:t>
            </a:r>
          </a:p>
          <a:p>
            <a:pPr marL="11527"/>
            <a:r>
              <a:rPr sz="550" b="1" spc="-5" dirty="0">
                <a:latin typeface="Arial"/>
                <a:cs typeface="Arial"/>
              </a:rPr>
              <a:t>(v)</a:t>
            </a:r>
            <a:r>
              <a:rPr sz="550" b="1" spc="-23" dirty="0">
                <a:latin typeface="Arial"/>
                <a:cs typeface="Arial"/>
              </a:rPr>
              <a:t> </a:t>
            </a:r>
            <a:r>
              <a:rPr sz="550" b="1" dirty="0">
                <a:latin typeface="Arial"/>
                <a:cs typeface="Arial"/>
              </a:rPr>
              <a:t>INSOLVENZE</a:t>
            </a:r>
            <a:endParaRPr sz="550" dirty="0">
              <a:latin typeface="Arial"/>
              <a:cs typeface="Arial"/>
            </a:endParaRPr>
          </a:p>
          <a:p>
            <a:pPr marL="11527" marR="6340" algn="just"/>
            <a:r>
              <a:rPr sz="550" dirty="0">
                <a:latin typeface="Arial"/>
                <a:cs typeface="Arial"/>
              </a:rPr>
              <a:t>I </a:t>
            </a:r>
            <a:r>
              <a:rPr sz="550" spc="-5" dirty="0">
                <a:latin typeface="Arial"/>
                <a:cs typeface="Arial"/>
              </a:rPr>
              <a:t>servizi </a:t>
            </a:r>
            <a:r>
              <a:rPr sz="550" spc="-9" dirty="0">
                <a:latin typeface="Arial"/>
                <a:cs typeface="Arial"/>
              </a:rPr>
              <a:t>di cui al </a:t>
            </a:r>
            <a:r>
              <a:rPr sz="550" spc="-5" dirty="0">
                <a:latin typeface="Arial"/>
                <a:cs typeface="Arial"/>
              </a:rPr>
              <a:t>presente contratto potranno </a:t>
            </a:r>
            <a:r>
              <a:rPr sz="550" spc="-9" dirty="0">
                <a:latin typeface="Arial"/>
                <a:cs typeface="Arial"/>
              </a:rPr>
              <a:t>essere </a:t>
            </a:r>
            <a:r>
              <a:rPr sz="550" spc="-5" dirty="0">
                <a:latin typeface="Arial"/>
                <a:cs typeface="Arial"/>
              </a:rPr>
              <a:t>fatturati alternativamente da </a:t>
            </a:r>
            <a:r>
              <a:rPr lang="it-IT" sz="550" b="1" spc="-9" dirty="0" smtClean="0">
                <a:latin typeface="Arial"/>
                <a:cs typeface="Arial"/>
              </a:rPr>
              <a:t>Marelli </a:t>
            </a:r>
            <a:r>
              <a:rPr lang="it-IT" sz="550" b="1" spc="-9" dirty="0" err="1" smtClean="0">
                <a:latin typeface="Arial"/>
                <a:cs typeface="Arial"/>
              </a:rPr>
              <a:t>Aftermarket</a:t>
            </a:r>
            <a:r>
              <a:rPr lang="it-IT" sz="550" b="1" spc="-9" dirty="0" smtClean="0">
                <a:latin typeface="Arial"/>
                <a:cs typeface="Arial"/>
              </a:rPr>
              <a:t> </a:t>
            </a:r>
            <a:r>
              <a:rPr lang="it-IT" sz="550" b="1" spc="-9" dirty="0" err="1" smtClean="0">
                <a:latin typeface="Arial"/>
                <a:cs typeface="Arial"/>
              </a:rPr>
              <a:t>Italy</a:t>
            </a:r>
            <a:r>
              <a:rPr lang="it-IT" sz="550" b="1" spc="-9" dirty="0" smtClean="0">
                <a:latin typeface="Arial"/>
                <a:cs typeface="Arial"/>
              </a:rPr>
              <a:t> S.p.a.</a:t>
            </a:r>
            <a:r>
              <a:rPr sz="550" dirty="0" smtClean="0">
                <a:latin typeface="Arial"/>
                <a:cs typeface="Arial"/>
              </a:rPr>
              <a:t>o </a:t>
            </a:r>
            <a:r>
              <a:rPr sz="550" spc="-5" dirty="0">
                <a:latin typeface="Arial"/>
                <a:cs typeface="Arial"/>
              </a:rPr>
              <a:t>dal </a:t>
            </a:r>
            <a:r>
              <a:rPr sz="550" b="1" spc="-5" dirty="0">
                <a:latin typeface="Arial"/>
                <a:cs typeface="Arial"/>
              </a:rPr>
              <a:t>Distributore </a:t>
            </a:r>
            <a:r>
              <a:rPr sz="550" spc="-9" dirty="0">
                <a:latin typeface="Arial"/>
                <a:cs typeface="Arial"/>
              </a:rPr>
              <a:t>di riferimento. </a:t>
            </a:r>
            <a:r>
              <a:rPr sz="550" spc="-5" dirty="0">
                <a:latin typeface="Arial"/>
                <a:cs typeface="Arial"/>
              </a:rPr>
              <a:t>Qualora </a:t>
            </a:r>
            <a:r>
              <a:rPr sz="550" dirty="0">
                <a:latin typeface="Arial"/>
                <a:cs typeface="Arial"/>
              </a:rPr>
              <a:t>le </a:t>
            </a:r>
            <a:r>
              <a:rPr sz="550" spc="-5" dirty="0">
                <a:latin typeface="Arial"/>
                <a:cs typeface="Arial"/>
              </a:rPr>
              <a:t>fatture relative al </a:t>
            </a:r>
            <a:r>
              <a:rPr sz="550" spc="-9" dirty="0">
                <a:latin typeface="Arial"/>
                <a:cs typeface="Arial"/>
              </a:rPr>
              <a:t>pagamento del </a:t>
            </a:r>
            <a:r>
              <a:rPr sz="550" spc="-5" dirty="0">
                <a:latin typeface="Arial"/>
                <a:cs typeface="Arial"/>
              </a:rPr>
              <a:t>canone annuale risultassero </a:t>
            </a:r>
            <a:r>
              <a:rPr sz="550" dirty="0">
                <a:latin typeface="Arial"/>
                <a:cs typeface="Arial"/>
              </a:rPr>
              <a:t>– </a:t>
            </a:r>
            <a:r>
              <a:rPr sz="550" spc="-5" dirty="0">
                <a:latin typeface="Arial"/>
                <a:cs typeface="Arial"/>
              </a:rPr>
              <a:t>anche parzialmente </a:t>
            </a:r>
            <a:r>
              <a:rPr sz="550" dirty="0">
                <a:latin typeface="Arial"/>
                <a:cs typeface="Arial"/>
              </a:rPr>
              <a:t>- </a:t>
            </a:r>
            <a:r>
              <a:rPr sz="550" spc="-5" dirty="0">
                <a:latin typeface="Arial"/>
                <a:cs typeface="Arial"/>
              </a:rPr>
              <a:t>non  pagate alla scadenza pattuita, </a:t>
            </a:r>
            <a:r>
              <a:rPr sz="550" dirty="0">
                <a:latin typeface="Arial"/>
                <a:cs typeface="Arial"/>
              </a:rPr>
              <a:t>il </a:t>
            </a:r>
            <a:r>
              <a:rPr sz="550" b="1" spc="-5" dirty="0">
                <a:latin typeface="Arial"/>
                <a:cs typeface="Arial"/>
              </a:rPr>
              <a:t>Distributore </a:t>
            </a:r>
            <a:r>
              <a:rPr sz="550" dirty="0">
                <a:latin typeface="Arial"/>
                <a:cs typeface="Arial"/>
              </a:rPr>
              <a:t>e </a:t>
            </a:r>
            <a:r>
              <a:rPr lang="it-IT" sz="550" b="1" spc="-9" dirty="0" smtClean="0">
                <a:latin typeface="Arial"/>
                <a:cs typeface="Arial"/>
              </a:rPr>
              <a:t>Marelli </a:t>
            </a:r>
            <a:r>
              <a:rPr lang="it-IT" sz="550" b="1" spc="-9" dirty="0" err="1" smtClean="0">
                <a:latin typeface="Arial"/>
                <a:cs typeface="Arial"/>
              </a:rPr>
              <a:t>Aftermarket</a:t>
            </a:r>
            <a:r>
              <a:rPr lang="it-IT" sz="550" b="1" spc="-9" dirty="0" smtClean="0">
                <a:latin typeface="Arial"/>
                <a:cs typeface="Arial"/>
              </a:rPr>
              <a:t> </a:t>
            </a:r>
            <a:r>
              <a:rPr lang="it-IT" sz="550" b="1" spc="-9" dirty="0" err="1" smtClean="0">
                <a:latin typeface="Arial"/>
                <a:cs typeface="Arial"/>
              </a:rPr>
              <a:t>Italy</a:t>
            </a:r>
            <a:r>
              <a:rPr lang="it-IT" sz="550" b="1" spc="-9" dirty="0" smtClean="0">
                <a:latin typeface="Arial"/>
                <a:cs typeface="Arial"/>
              </a:rPr>
              <a:t> S.p.a.</a:t>
            </a:r>
            <a:r>
              <a:rPr sz="550" spc="-9" dirty="0" err="1" smtClean="0">
                <a:latin typeface="Arial"/>
                <a:cs typeface="Arial"/>
              </a:rPr>
              <a:t>si</a:t>
            </a:r>
            <a:r>
              <a:rPr sz="550" spc="-9" dirty="0" smtClean="0">
                <a:latin typeface="Arial"/>
                <a:cs typeface="Arial"/>
              </a:rPr>
              <a:t> </a:t>
            </a:r>
            <a:r>
              <a:rPr sz="550" spc="-5" dirty="0">
                <a:latin typeface="Arial"/>
                <a:cs typeface="Arial"/>
              </a:rPr>
              <a:t>riterranno liberi da </a:t>
            </a:r>
            <a:r>
              <a:rPr sz="550" spc="-9" dirty="0">
                <a:latin typeface="Arial"/>
                <a:cs typeface="Arial"/>
              </a:rPr>
              <a:t>ogni </a:t>
            </a:r>
            <a:r>
              <a:rPr sz="550" dirty="0">
                <a:latin typeface="Arial"/>
                <a:cs typeface="Arial"/>
              </a:rPr>
              <a:t>vincolo </a:t>
            </a:r>
            <a:r>
              <a:rPr sz="550" spc="-5" dirty="0">
                <a:latin typeface="Arial"/>
                <a:cs typeface="Arial"/>
              </a:rPr>
              <a:t>contrattuale, </a:t>
            </a:r>
            <a:r>
              <a:rPr sz="550" dirty="0">
                <a:latin typeface="Arial"/>
                <a:cs typeface="Arial"/>
              </a:rPr>
              <a:t>e </a:t>
            </a:r>
            <a:r>
              <a:rPr sz="550" spc="-5" dirty="0">
                <a:latin typeface="Arial"/>
                <a:cs typeface="Arial"/>
              </a:rPr>
              <a:t>cesserà immediatamente la fornitura </a:t>
            </a:r>
            <a:r>
              <a:rPr sz="550" spc="-9" dirty="0">
                <a:latin typeface="Arial"/>
                <a:cs typeface="Arial"/>
              </a:rPr>
              <a:t>di ognuno dei </a:t>
            </a:r>
            <a:r>
              <a:rPr sz="550" spc="-5" dirty="0">
                <a:latin typeface="Arial"/>
                <a:cs typeface="Arial"/>
              </a:rPr>
              <a:t>servizi </a:t>
            </a:r>
            <a:r>
              <a:rPr sz="550" spc="-9" dirty="0">
                <a:latin typeface="Arial"/>
                <a:cs typeface="Arial"/>
              </a:rPr>
              <a:t>previsti </a:t>
            </a:r>
            <a:r>
              <a:rPr sz="550" spc="-5" dirty="0">
                <a:latin typeface="Arial"/>
                <a:cs typeface="Arial"/>
              </a:rPr>
              <a:t>dal presente </a:t>
            </a:r>
            <a:r>
              <a:rPr sz="550" spc="-9" dirty="0">
                <a:latin typeface="Arial"/>
                <a:cs typeface="Arial"/>
              </a:rPr>
              <a:t>contratto. </a:t>
            </a:r>
            <a:r>
              <a:rPr sz="550" spc="-5" dirty="0">
                <a:latin typeface="Arial"/>
                <a:cs typeface="Arial"/>
              </a:rPr>
              <a:t>Il </a:t>
            </a:r>
            <a:r>
              <a:rPr sz="550" b="1" spc="-5" dirty="0">
                <a:latin typeface="Arial"/>
                <a:cs typeface="Arial"/>
              </a:rPr>
              <a:t>Cliente </a:t>
            </a:r>
            <a:r>
              <a:rPr sz="550" spc="-5" dirty="0">
                <a:latin typeface="Arial"/>
                <a:cs typeface="Arial"/>
              </a:rPr>
              <a:t>dovrà </a:t>
            </a:r>
            <a:r>
              <a:rPr sz="550" dirty="0">
                <a:latin typeface="Arial"/>
                <a:cs typeface="Arial"/>
              </a:rPr>
              <a:t>in </a:t>
            </a:r>
            <a:r>
              <a:rPr sz="550" spc="-9" dirty="0">
                <a:latin typeface="Arial"/>
                <a:cs typeface="Arial"/>
              </a:rPr>
              <a:t>ogni </a:t>
            </a:r>
            <a:r>
              <a:rPr sz="550" spc="-5" dirty="0">
                <a:latin typeface="Arial"/>
                <a:cs typeface="Arial"/>
              </a:rPr>
              <a:t>caso  pagare</a:t>
            </a:r>
            <a:r>
              <a:rPr sz="550" spc="-14" dirty="0">
                <a:latin typeface="Arial"/>
                <a:cs typeface="Arial"/>
              </a:rPr>
              <a:t> </a:t>
            </a:r>
            <a:r>
              <a:rPr sz="550" dirty="0">
                <a:latin typeface="Arial"/>
                <a:cs typeface="Arial"/>
              </a:rPr>
              <a:t>il</a:t>
            </a:r>
            <a:r>
              <a:rPr sz="550" spc="-14" dirty="0">
                <a:latin typeface="Arial"/>
                <a:cs typeface="Arial"/>
              </a:rPr>
              <a:t> </a:t>
            </a:r>
            <a:r>
              <a:rPr sz="550" spc="-5" dirty="0">
                <a:latin typeface="Arial"/>
                <a:cs typeface="Arial"/>
              </a:rPr>
              <a:t>pro-rata</a:t>
            </a:r>
            <a:r>
              <a:rPr sz="550" spc="-32" dirty="0">
                <a:latin typeface="Arial"/>
                <a:cs typeface="Arial"/>
              </a:rPr>
              <a:t> </a:t>
            </a:r>
            <a:r>
              <a:rPr sz="550" spc="-5" dirty="0">
                <a:latin typeface="Arial"/>
                <a:cs typeface="Arial"/>
              </a:rPr>
              <a:t>dei</a:t>
            </a:r>
            <a:r>
              <a:rPr sz="550" dirty="0">
                <a:latin typeface="Arial"/>
                <a:cs typeface="Arial"/>
              </a:rPr>
              <a:t> servizi</a:t>
            </a:r>
            <a:r>
              <a:rPr sz="550" spc="-27" dirty="0">
                <a:latin typeface="Arial"/>
                <a:cs typeface="Arial"/>
              </a:rPr>
              <a:t> </a:t>
            </a:r>
            <a:r>
              <a:rPr sz="550" dirty="0">
                <a:latin typeface="Arial"/>
                <a:cs typeface="Arial"/>
              </a:rPr>
              <a:t>fino</a:t>
            </a:r>
            <a:r>
              <a:rPr sz="550" spc="-36" dirty="0">
                <a:latin typeface="Arial"/>
                <a:cs typeface="Arial"/>
              </a:rPr>
              <a:t> </a:t>
            </a:r>
            <a:r>
              <a:rPr sz="550" dirty="0">
                <a:latin typeface="Arial"/>
                <a:cs typeface="Arial"/>
              </a:rPr>
              <a:t>a</a:t>
            </a:r>
            <a:r>
              <a:rPr sz="550" spc="-14" dirty="0">
                <a:latin typeface="Arial"/>
                <a:cs typeface="Arial"/>
              </a:rPr>
              <a:t> </a:t>
            </a:r>
            <a:r>
              <a:rPr sz="550" spc="-5" dirty="0">
                <a:latin typeface="Arial"/>
                <a:cs typeface="Arial"/>
              </a:rPr>
              <a:t>quel</a:t>
            </a:r>
            <a:r>
              <a:rPr sz="550" spc="5" dirty="0">
                <a:latin typeface="Arial"/>
                <a:cs typeface="Arial"/>
              </a:rPr>
              <a:t> </a:t>
            </a:r>
            <a:r>
              <a:rPr sz="550" dirty="0">
                <a:latin typeface="Arial"/>
                <a:cs typeface="Arial"/>
              </a:rPr>
              <a:t>momento</a:t>
            </a:r>
            <a:r>
              <a:rPr sz="550" spc="-45" dirty="0">
                <a:latin typeface="Arial"/>
                <a:cs typeface="Arial"/>
              </a:rPr>
              <a:t> </a:t>
            </a:r>
            <a:r>
              <a:rPr sz="550" dirty="0">
                <a:latin typeface="Arial"/>
                <a:cs typeface="Arial"/>
              </a:rPr>
              <a:t>fruiti,</a:t>
            </a:r>
            <a:r>
              <a:rPr sz="550" spc="-36" dirty="0">
                <a:latin typeface="Arial"/>
                <a:cs typeface="Arial"/>
              </a:rPr>
              <a:t> </a:t>
            </a:r>
            <a:r>
              <a:rPr sz="550" dirty="0">
                <a:latin typeface="Arial"/>
                <a:cs typeface="Arial"/>
              </a:rPr>
              <a:t>rimanendo</a:t>
            </a:r>
            <a:r>
              <a:rPr sz="550" spc="-32" dirty="0">
                <a:latin typeface="Arial"/>
                <a:cs typeface="Arial"/>
              </a:rPr>
              <a:t> </a:t>
            </a:r>
            <a:r>
              <a:rPr sz="550" spc="-5" dirty="0">
                <a:latin typeface="Arial"/>
                <a:cs typeface="Arial"/>
              </a:rPr>
              <a:t>impregiudicata</a:t>
            </a:r>
            <a:r>
              <a:rPr sz="550" spc="-36" dirty="0">
                <a:latin typeface="Arial"/>
                <a:cs typeface="Arial"/>
              </a:rPr>
              <a:t> </a:t>
            </a:r>
            <a:r>
              <a:rPr sz="550" spc="-5" dirty="0">
                <a:latin typeface="Arial"/>
                <a:cs typeface="Arial"/>
              </a:rPr>
              <a:t>ogni</a:t>
            </a:r>
            <a:r>
              <a:rPr sz="550" spc="-9" dirty="0">
                <a:latin typeface="Arial"/>
                <a:cs typeface="Arial"/>
              </a:rPr>
              <a:t> </a:t>
            </a:r>
            <a:r>
              <a:rPr sz="550" spc="-5" dirty="0">
                <a:latin typeface="Arial"/>
                <a:cs typeface="Arial"/>
              </a:rPr>
              <a:t>richiesta</a:t>
            </a:r>
            <a:r>
              <a:rPr sz="550" spc="-23" dirty="0">
                <a:latin typeface="Arial"/>
                <a:cs typeface="Arial"/>
              </a:rPr>
              <a:t> </a:t>
            </a:r>
            <a:r>
              <a:rPr sz="550" spc="-5" dirty="0">
                <a:latin typeface="Arial"/>
                <a:cs typeface="Arial"/>
              </a:rPr>
              <a:t>di</a:t>
            </a:r>
            <a:r>
              <a:rPr sz="550" dirty="0">
                <a:latin typeface="Arial"/>
                <a:cs typeface="Arial"/>
              </a:rPr>
              <a:t> eventuale</a:t>
            </a:r>
            <a:r>
              <a:rPr sz="550" spc="-41" dirty="0">
                <a:latin typeface="Arial"/>
                <a:cs typeface="Arial"/>
              </a:rPr>
              <a:t> </a:t>
            </a:r>
            <a:r>
              <a:rPr sz="550" dirty="0">
                <a:latin typeface="Arial"/>
                <a:cs typeface="Arial"/>
              </a:rPr>
              <a:t>maggior</a:t>
            </a:r>
            <a:r>
              <a:rPr sz="550" spc="-32" dirty="0">
                <a:latin typeface="Arial"/>
                <a:cs typeface="Arial"/>
              </a:rPr>
              <a:t> </a:t>
            </a:r>
            <a:r>
              <a:rPr sz="550" spc="-5" dirty="0">
                <a:latin typeface="Arial"/>
                <a:cs typeface="Arial"/>
              </a:rPr>
              <a:t>danno</a:t>
            </a:r>
            <a:r>
              <a:rPr sz="550" spc="-9" dirty="0">
                <a:latin typeface="Arial"/>
                <a:cs typeface="Arial"/>
              </a:rPr>
              <a:t> </a:t>
            </a:r>
            <a:r>
              <a:rPr sz="550" spc="-5" dirty="0">
                <a:latin typeface="Arial"/>
                <a:cs typeface="Arial"/>
              </a:rPr>
              <a:t>subito</a:t>
            </a:r>
            <a:r>
              <a:rPr sz="550" spc="-14" dirty="0">
                <a:latin typeface="Arial"/>
                <a:cs typeface="Arial"/>
              </a:rPr>
              <a:t> </a:t>
            </a:r>
            <a:r>
              <a:rPr sz="550" spc="-5" dirty="0">
                <a:latin typeface="Arial"/>
                <a:cs typeface="Arial"/>
              </a:rPr>
              <a:t>dal</a:t>
            </a:r>
            <a:r>
              <a:rPr sz="550" spc="41" dirty="0">
                <a:latin typeface="Arial"/>
                <a:cs typeface="Arial"/>
              </a:rPr>
              <a:t> </a:t>
            </a:r>
            <a:r>
              <a:rPr sz="550" b="1" spc="-5" dirty="0">
                <a:latin typeface="Arial"/>
                <a:cs typeface="Arial"/>
              </a:rPr>
              <a:t>Distributore</a:t>
            </a:r>
            <a:r>
              <a:rPr sz="550" b="1" spc="-27" dirty="0">
                <a:latin typeface="Arial"/>
                <a:cs typeface="Arial"/>
              </a:rPr>
              <a:t> </a:t>
            </a:r>
            <a:r>
              <a:rPr sz="550" dirty="0">
                <a:latin typeface="Arial"/>
                <a:cs typeface="Arial"/>
              </a:rPr>
              <a:t>e </a:t>
            </a:r>
            <a:r>
              <a:rPr sz="550" spc="-5" dirty="0">
                <a:latin typeface="Arial"/>
                <a:cs typeface="Arial"/>
              </a:rPr>
              <a:t>da </a:t>
            </a:r>
            <a:r>
              <a:rPr lang="it-IT" sz="550" b="1" spc="-9" dirty="0">
                <a:latin typeface="Arial"/>
                <a:cs typeface="Arial"/>
              </a:rPr>
              <a:t>Marelli </a:t>
            </a:r>
            <a:r>
              <a:rPr lang="it-IT" sz="550" b="1" spc="-9" dirty="0" err="1">
                <a:latin typeface="Arial"/>
                <a:cs typeface="Arial"/>
              </a:rPr>
              <a:t>Aftermarket</a:t>
            </a:r>
            <a:r>
              <a:rPr lang="it-IT" sz="550" b="1" spc="-9" dirty="0">
                <a:latin typeface="Arial"/>
                <a:cs typeface="Arial"/>
              </a:rPr>
              <a:t> </a:t>
            </a:r>
            <a:r>
              <a:rPr lang="it-IT" sz="550" b="1" spc="-9" dirty="0" err="1">
                <a:latin typeface="Arial"/>
                <a:cs typeface="Arial"/>
              </a:rPr>
              <a:t>Italy</a:t>
            </a:r>
            <a:r>
              <a:rPr lang="it-IT" sz="550" b="1" spc="-9">
                <a:latin typeface="Arial"/>
                <a:cs typeface="Arial"/>
              </a:rPr>
              <a:t> S.p.a.</a:t>
            </a:r>
            <a:r>
              <a:rPr sz="550" b="1" spc="-5" smtClean="0">
                <a:latin typeface="Arial"/>
                <a:cs typeface="Arial"/>
              </a:rPr>
              <a:t>.</a:t>
            </a:r>
            <a:endParaRPr sz="550" dirty="0">
              <a:latin typeface="Arial"/>
              <a:cs typeface="Arial"/>
            </a:endParaRPr>
          </a:p>
          <a:p>
            <a:pPr marL="11527" algn="just"/>
            <a:r>
              <a:rPr sz="550" b="1" spc="-5" dirty="0">
                <a:latin typeface="Arial"/>
                <a:cs typeface="Arial"/>
              </a:rPr>
              <a:t>(vi) </a:t>
            </a:r>
            <a:r>
              <a:rPr sz="550" b="1" dirty="0">
                <a:latin typeface="Arial"/>
                <a:cs typeface="Arial"/>
              </a:rPr>
              <a:t>FORO</a:t>
            </a:r>
            <a:r>
              <a:rPr sz="550" b="1" spc="-45" dirty="0">
                <a:latin typeface="Arial"/>
                <a:cs typeface="Arial"/>
              </a:rPr>
              <a:t> </a:t>
            </a:r>
            <a:r>
              <a:rPr sz="550" b="1" dirty="0">
                <a:latin typeface="Arial"/>
                <a:cs typeface="Arial"/>
              </a:rPr>
              <a:t>COMPETENTE</a:t>
            </a:r>
            <a:endParaRPr sz="550" dirty="0">
              <a:latin typeface="Arial"/>
              <a:cs typeface="Arial"/>
            </a:endParaRPr>
          </a:p>
          <a:p>
            <a:pPr marL="11527" algn="just"/>
            <a:r>
              <a:rPr sz="550" dirty="0">
                <a:latin typeface="Arial"/>
                <a:cs typeface="Arial"/>
              </a:rPr>
              <a:t>Il</a:t>
            </a:r>
            <a:r>
              <a:rPr sz="550" spc="-9" dirty="0">
                <a:latin typeface="Arial"/>
                <a:cs typeface="Arial"/>
              </a:rPr>
              <a:t> </a:t>
            </a:r>
            <a:r>
              <a:rPr sz="550" spc="-5" dirty="0">
                <a:latin typeface="Arial"/>
                <a:cs typeface="Arial"/>
              </a:rPr>
              <a:t>presente contratto</a:t>
            </a:r>
            <a:r>
              <a:rPr sz="550" spc="-32" dirty="0">
                <a:latin typeface="Arial"/>
                <a:cs typeface="Arial"/>
              </a:rPr>
              <a:t> </a:t>
            </a:r>
            <a:r>
              <a:rPr sz="550" dirty="0">
                <a:latin typeface="Arial"/>
                <a:cs typeface="Arial"/>
              </a:rPr>
              <a:t>è</a:t>
            </a:r>
            <a:r>
              <a:rPr sz="550" spc="-9" dirty="0">
                <a:latin typeface="Arial"/>
                <a:cs typeface="Arial"/>
              </a:rPr>
              <a:t> </a:t>
            </a:r>
            <a:r>
              <a:rPr sz="550" spc="-5" dirty="0">
                <a:latin typeface="Arial"/>
                <a:cs typeface="Arial"/>
              </a:rPr>
              <a:t>regolato</a:t>
            </a:r>
            <a:r>
              <a:rPr sz="550" spc="-14" dirty="0">
                <a:latin typeface="Arial"/>
                <a:cs typeface="Arial"/>
              </a:rPr>
              <a:t> </a:t>
            </a:r>
            <a:r>
              <a:rPr sz="550" dirty="0">
                <a:latin typeface="Arial"/>
                <a:cs typeface="Arial"/>
              </a:rPr>
              <a:t>dalla</a:t>
            </a:r>
            <a:r>
              <a:rPr sz="550" spc="-18" dirty="0">
                <a:latin typeface="Arial"/>
                <a:cs typeface="Arial"/>
              </a:rPr>
              <a:t> </a:t>
            </a:r>
            <a:r>
              <a:rPr sz="550" spc="-5" dirty="0">
                <a:latin typeface="Arial"/>
                <a:cs typeface="Arial"/>
              </a:rPr>
              <a:t>legge</a:t>
            </a:r>
            <a:r>
              <a:rPr sz="550" spc="-14" dirty="0">
                <a:latin typeface="Arial"/>
                <a:cs typeface="Arial"/>
              </a:rPr>
              <a:t> </a:t>
            </a:r>
            <a:r>
              <a:rPr sz="550" dirty="0">
                <a:latin typeface="Arial"/>
                <a:cs typeface="Arial"/>
              </a:rPr>
              <a:t>Italiana.</a:t>
            </a:r>
            <a:r>
              <a:rPr sz="550" spc="-23" dirty="0">
                <a:latin typeface="Arial"/>
                <a:cs typeface="Arial"/>
              </a:rPr>
              <a:t> </a:t>
            </a:r>
            <a:r>
              <a:rPr sz="550" spc="-5" dirty="0">
                <a:latin typeface="Arial"/>
                <a:cs typeface="Arial"/>
              </a:rPr>
              <a:t>Qualsiasi controversia</a:t>
            </a:r>
            <a:r>
              <a:rPr sz="550" spc="-41" dirty="0">
                <a:latin typeface="Arial"/>
                <a:cs typeface="Arial"/>
              </a:rPr>
              <a:t> </a:t>
            </a:r>
            <a:r>
              <a:rPr sz="550" spc="-5" dirty="0">
                <a:latin typeface="Arial"/>
                <a:cs typeface="Arial"/>
              </a:rPr>
              <a:t>nascente</a:t>
            </a:r>
            <a:r>
              <a:rPr sz="550" spc="-9" dirty="0">
                <a:latin typeface="Arial"/>
                <a:cs typeface="Arial"/>
              </a:rPr>
              <a:t> </a:t>
            </a:r>
            <a:r>
              <a:rPr sz="550" spc="-5" dirty="0">
                <a:latin typeface="Arial"/>
                <a:cs typeface="Arial"/>
              </a:rPr>
              <a:t>dal</a:t>
            </a:r>
            <a:r>
              <a:rPr sz="550" spc="9" dirty="0">
                <a:latin typeface="Arial"/>
                <a:cs typeface="Arial"/>
              </a:rPr>
              <a:t> </a:t>
            </a:r>
            <a:r>
              <a:rPr sz="550" spc="-5" dirty="0">
                <a:latin typeface="Arial"/>
                <a:cs typeface="Arial"/>
              </a:rPr>
              <a:t>presente contratto</a:t>
            </a:r>
            <a:r>
              <a:rPr sz="550" spc="-32" dirty="0">
                <a:latin typeface="Arial"/>
                <a:cs typeface="Arial"/>
              </a:rPr>
              <a:t> </a:t>
            </a:r>
            <a:r>
              <a:rPr sz="550" dirty="0">
                <a:latin typeface="Arial"/>
                <a:cs typeface="Arial"/>
              </a:rPr>
              <a:t>–</a:t>
            </a:r>
            <a:r>
              <a:rPr sz="550" spc="-5" dirty="0">
                <a:latin typeface="Arial"/>
                <a:cs typeface="Arial"/>
              </a:rPr>
              <a:t> anche</a:t>
            </a:r>
            <a:r>
              <a:rPr sz="550" spc="-9" dirty="0">
                <a:latin typeface="Arial"/>
                <a:cs typeface="Arial"/>
              </a:rPr>
              <a:t> </a:t>
            </a:r>
            <a:r>
              <a:rPr sz="550" spc="-5" dirty="0">
                <a:latin typeface="Arial"/>
                <a:cs typeface="Arial"/>
              </a:rPr>
              <a:t>con </a:t>
            </a:r>
            <a:r>
              <a:rPr sz="550" dirty="0">
                <a:latin typeface="Arial"/>
                <a:cs typeface="Arial"/>
              </a:rPr>
              <a:t>riferimento</a:t>
            </a:r>
            <a:r>
              <a:rPr sz="550" spc="-32" dirty="0">
                <a:latin typeface="Arial"/>
                <a:cs typeface="Arial"/>
              </a:rPr>
              <a:t> </a:t>
            </a:r>
            <a:r>
              <a:rPr sz="550" dirty="0">
                <a:latin typeface="Arial"/>
                <a:cs typeface="Arial"/>
              </a:rPr>
              <a:t>alla</a:t>
            </a:r>
            <a:r>
              <a:rPr sz="550" spc="-18" dirty="0">
                <a:latin typeface="Arial"/>
                <a:cs typeface="Arial"/>
              </a:rPr>
              <a:t> </a:t>
            </a:r>
            <a:r>
              <a:rPr sz="550" spc="-9" dirty="0">
                <a:latin typeface="Arial"/>
                <a:cs typeface="Arial"/>
              </a:rPr>
              <a:t>sua</a:t>
            </a:r>
            <a:r>
              <a:rPr sz="550" spc="9" dirty="0">
                <a:latin typeface="Arial"/>
                <a:cs typeface="Arial"/>
              </a:rPr>
              <a:t> </a:t>
            </a:r>
            <a:r>
              <a:rPr sz="550" spc="-5" dirty="0">
                <a:latin typeface="Arial"/>
                <a:cs typeface="Arial"/>
              </a:rPr>
              <a:t>interpretazione</a:t>
            </a:r>
            <a:r>
              <a:rPr sz="550" spc="-41" dirty="0">
                <a:latin typeface="Arial"/>
                <a:cs typeface="Arial"/>
              </a:rPr>
              <a:t> </a:t>
            </a:r>
            <a:r>
              <a:rPr sz="550" spc="-5" dirty="0">
                <a:latin typeface="Arial"/>
                <a:cs typeface="Arial"/>
              </a:rPr>
              <a:t>od esecuzione</a:t>
            </a:r>
            <a:r>
              <a:rPr sz="550" spc="-9" dirty="0">
                <a:latin typeface="Arial"/>
                <a:cs typeface="Arial"/>
              </a:rPr>
              <a:t> </a:t>
            </a:r>
            <a:r>
              <a:rPr sz="550" dirty="0">
                <a:latin typeface="Arial"/>
                <a:cs typeface="Arial"/>
              </a:rPr>
              <a:t>–</a:t>
            </a:r>
            <a:r>
              <a:rPr sz="550" spc="9" dirty="0">
                <a:latin typeface="Arial"/>
                <a:cs typeface="Arial"/>
              </a:rPr>
              <a:t> </a:t>
            </a:r>
            <a:r>
              <a:rPr sz="550" spc="-5" dirty="0">
                <a:latin typeface="Arial"/>
                <a:cs typeface="Arial"/>
              </a:rPr>
              <a:t>sarà </a:t>
            </a:r>
            <a:r>
              <a:rPr sz="550" dirty="0">
                <a:latin typeface="Arial"/>
                <a:cs typeface="Arial"/>
              </a:rPr>
              <a:t>devoluta</a:t>
            </a:r>
            <a:r>
              <a:rPr sz="550" spc="-41" dirty="0">
                <a:latin typeface="Arial"/>
                <a:cs typeface="Arial"/>
              </a:rPr>
              <a:t> </a:t>
            </a:r>
            <a:r>
              <a:rPr sz="550" dirty="0">
                <a:latin typeface="Arial"/>
                <a:cs typeface="Arial"/>
              </a:rPr>
              <a:t>alla</a:t>
            </a:r>
            <a:r>
              <a:rPr sz="550" spc="-18" dirty="0">
                <a:latin typeface="Arial"/>
                <a:cs typeface="Arial"/>
              </a:rPr>
              <a:t> </a:t>
            </a:r>
            <a:r>
              <a:rPr sz="550" dirty="0">
                <a:latin typeface="Arial"/>
                <a:cs typeface="Arial"/>
              </a:rPr>
              <a:t>competenza</a:t>
            </a:r>
            <a:r>
              <a:rPr sz="550" spc="-27" dirty="0">
                <a:latin typeface="Arial"/>
                <a:cs typeface="Arial"/>
              </a:rPr>
              <a:t> </a:t>
            </a:r>
            <a:r>
              <a:rPr sz="550" dirty="0">
                <a:latin typeface="Arial"/>
                <a:cs typeface="Arial"/>
              </a:rPr>
              <a:t>esclusiva</a:t>
            </a:r>
            <a:r>
              <a:rPr sz="550" spc="-32" dirty="0">
                <a:latin typeface="Arial"/>
                <a:cs typeface="Arial"/>
              </a:rPr>
              <a:t> </a:t>
            </a:r>
            <a:r>
              <a:rPr sz="550" spc="-5" dirty="0">
                <a:latin typeface="Arial"/>
                <a:cs typeface="Arial"/>
              </a:rPr>
              <a:t>del</a:t>
            </a:r>
            <a:r>
              <a:rPr sz="550" spc="-9" dirty="0">
                <a:latin typeface="Arial"/>
                <a:cs typeface="Arial"/>
              </a:rPr>
              <a:t> </a:t>
            </a:r>
            <a:r>
              <a:rPr sz="550" dirty="0">
                <a:latin typeface="Arial"/>
                <a:cs typeface="Arial"/>
              </a:rPr>
              <a:t>Foro</a:t>
            </a:r>
            <a:r>
              <a:rPr sz="550" spc="-14" dirty="0">
                <a:latin typeface="Arial"/>
                <a:cs typeface="Arial"/>
              </a:rPr>
              <a:t> </a:t>
            </a:r>
            <a:r>
              <a:rPr sz="550" spc="-5" dirty="0">
                <a:latin typeface="Arial"/>
                <a:cs typeface="Arial"/>
              </a:rPr>
              <a:t>di</a:t>
            </a:r>
            <a:r>
              <a:rPr sz="550" spc="9" dirty="0">
                <a:latin typeface="Arial"/>
                <a:cs typeface="Arial"/>
              </a:rPr>
              <a:t> </a:t>
            </a:r>
            <a:r>
              <a:rPr sz="550" dirty="0">
                <a:latin typeface="Arial"/>
                <a:cs typeface="Arial"/>
              </a:rPr>
              <a:t>Milano</a:t>
            </a:r>
            <a:r>
              <a:rPr sz="550" dirty="0" smtClean="0">
                <a:latin typeface="Arial"/>
                <a:cs typeface="Arial"/>
              </a:rPr>
              <a:t>.</a:t>
            </a:r>
            <a:endParaRPr lang="it-IT" sz="550" dirty="0" smtClean="0">
              <a:latin typeface="Arial"/>
              <a:cs typeface="Arial"/>
            </a:endParaRPr>
          </a:p>
          <a:p>
            <a:pPr marL="11527" algn="just"/>
            <a:endParaRPr lang="it-IT" sz="550" dirty="0">
              <a:latin typeface="Arial"/>
              <a:cs typeface="Arial"/>
            </a:endParaRPr>
          </a:p>
          <a:p>
            <a:pPr marL="11527" algn="just"/>
            <a:endParaRPr lang="it-IT" sz="550" dirty="0" smtClean="0">
              <a:latin typeface="Arial"/>
              <a:cs typeface="Arial"/>
            </a:endParaRPr>
          </a:p>
          <a:p>
            <a:pPr marL="11527" algn="just"/>
            <a:endParaRPr lang="it-IT" sz="550" dirty="0">
              <a:latin typeface="Arial"/>
              <a:cs typeface="Arial"/>
            </a:endParaRPr>
          </a:p>
          <a:p>
            <a:pPr marL="11527" algn="just"/>
            <a:endParaRPr lang="it-IT" sz="550" dirty="0" smtClean="0">
              <a:latin typeface="Arial"/>
              <a:cs typeface="Arial"/>
            </a:endParaRPr>
          </a:p>
          <a:p>
            <a:pPr marL="11527" algn="just"/>
            <a:endParaRPr lang="it-IT" sz="550" dirty="0">
              <a:latin typeface="Arial"/>
              <a:cs typeface="Arial"/>
            </a:endParaRPr>
          </a:p>
          <a:p>
            <a:pPr marL="11527" algn="just"/>
            <a:endParaRPr lang="it-IT" sz="550" dirty="0" smtClean="0">
              <a:latin typeface="Arial"/>
              <a:cs typeface="Arial"/>
            </a:endParaRPr>
          </a:p>
          <a:p>
            <a:pPr marL="11527" algn="just"/>
            <a:endParaRPr lang="it-IT" sz="550" dirty="0">
              <a:latin typeface="Arial"/>
              <a:cs typeface="Arial"/>
            </a:endParaRPr>
          </a:p>
          <a:p>
            <a:pPr marL="11527" algn="just"/>
            <a:endParaRPr lang="it-IT" sz="550" dirty="0" smtClean="0">
              <a:latin typeface="Arial"/>
              <a:cs typeface="Arial"/>
            </a:endParaRPr>
          </a:p>
          <a:p>
            <a:pPr marL="11527" algn="just"/>
            <a:endParaRPr lang="it-IT" sz="550" dirty="0">
              <a:latin typeface="Arial"/>
              <a:cs typeface="Arial"/>
            </a:endParaRPr>
          </a:p>
          <a:p>
            <a:pPr marL="11527" algn="just"/>
            <a:endParaRPr lang="it-IT" sz="550" dirty="0" smtClean="0">
              <a:latin typeface="Arial"/>
              <a:cs typeface="Arial"/>
            </a:endParaRPr>
          </a:p>
          <a:p>
            <a:pPr marL="11527" algn="just"/>
            <a:endParaRPr lang="it-IT" sz="550" dirty="0">
              <a:latin typeface="Arial"/>
              <a:cs typeface="Arial"/>
            </a:endParaRPr>
          </a:p>
          <a:p>
            <a:pPr marL="11527" algn="just"/>
            <a:endParaRPr lang="it-IT" sz="550" dirty="0" smtClean="0">
              <a:latin typeface="Arial"/>
              <a:cs typeface="Arial"/>
            </a:endParaRPr>
          </a:p>
          <a:p>
            <a:pPr marL="11527" algn="just"/>
            <a:endParaRPr lang="it-IT" sz="550" dirty="0">
              <a:latin typeface="Arial"/>
              <a:cs typeface="Arial"/>
            </a:endParaRPr>
          </a:p>
          <a:p>
            <a:pPr marL="11527">
              <a:spcBef>
                <a:spcPts val="91"/>
              </a:spcBef>
            </a:pPr>
            <a:r>
              <a:rPr lang="it-IT" sz="550" spc="-5" dirty="0" smtClean="0">
                <a:latin typeface="Arial"/>
                <a:cs typeface="Arial"/>
              </a:rPr>
              <a:t>Per </a:t>
            </a:r>
            <a:r>
              <a:rPr lang="it-IT" sz="550" spc="-5" dirty="0">
                <a:latin typeface="Arial"/>
                <a:cs typeface="Arial"/>
              </a:rPr>
              <a:t>integrale accettazione delle condizioni sopra riportate, </a:t>
            </a:r>
          </a:p>
          <a:p>
            <a:pPr marL="11527">
              <a:spcBef>
                <a:spcPts val="91"/>
              </a:spcBef>
            </a:pPr>
            <a:endParaRPr lang="it-IT" sz="550" spc="-5" dirty="0">
              <a:latin typeface="Arial"/>
              <a:cs typeface="Arial"/>
            </a:endParaRPr>
          </a:p>
          <a:p>
            <a:pPr marL="11527">
              <a:spcBef>
                <a:spcPts val="91"/>
              </a:spcBef>
            </a:pPr>
            <a:endParaRPr lang="it-IT" sz="550" spc="-5" dirty="0">
              <a:latin typeface="Arial"/>
              <a:cs typeface="Arial"/>
            </a:endParaRPr>
          </a:p>
          <a:p>
            <a:pPr marL="11527">
              <a:spcBef>
                <a:spcPts val="91"/>
              </a:spcBef>
            </a:pPr>
            <a:endParaRPr lang="it-IT" sz="550" spc="-5" dirty="0">
              <a:latin typeface="Arial"/>
              <a:cs typeface="Arial"/>
            </a:endParaRPr>
          </a:p>
          <a:p>
            <a:pPr marL="11527">
              <a:spcBef>
                <a:spcPts val="91"/>
              </a:spcBef>
            </a:pPr>
            <a:endParaRPr lang="it-IT" sz="550" spc="-5" dirty="0">
              <a:latin typeface="Arial"/>
              <a:cs typeface="Arial"/>
            </a:endParaRPr>
          </a:p>
          <a:p>
            <a:pPr marL="11527">
              <a:spcBef>
                <a:spcPts val="91"/>
              </a:spcBef>
            </a:pPr>
            <a:endParaRPr lang="it-IT" sz="550" spc="-5" dirty="0">
              <a:latin typeface="Arial"/>
              <a:cs typeface="Arial"/>
            </a:endParaRPr>
          </a:p>
          <a:p>
            <a:pPr marL="11527">
              <a:spcBef>
                <a:spcPts val="91"/>
              </a:spcBef>
            </a:pPr>
            <a:endParaRPr lang="it-IT" sz="550" spc="-5" dirty="0">
              <a:latin typeface="Arial"/>
              <a:cs typeface="Arial"/>
            </a:endParaRPr>
          </a:p>
          <a:p>
            <a:pPr marL="11527">
              <a:spcBef>
                <a:spcPts val="91"/>
              </a:spcBef>
            </a:pPr>
            <a:endParaRPr lang="it-IT" sz="550" spc="-5" dirty="0">
              <a:latin typeface="Arial"/>
              <a:cs typeface="Arial"/>
            </a:endParaRPr>
          </a:p>
          <a:p>
            <a:pPr marL="11527">
              <a:spcBef>
                <a:spcPts val="91"/>
              </a:spcBef>
            </a:pPr>
            <a:endParaRPr lang="it-IT" sz="550" spc="-5" dirty="0">
              <a:latin typeface="Arial"/>
              <a:cs typeface="Arial"/>
            </a:endParaRPr>
          </a:p>
          <a:p>
            <a:pPr marL="11527">
              <a:spcBef>
                <a:spcPts val="91"/>
              </a:spcBef>
            </a:pPr>
            <a:r>
              <a:rPr lang="it-IT" sz="550" spc="-5" dirty="0">
                <a:latin typeface="Arial"/>
                <a:cs typeface="Arial"/>
              </a:rPr>
              <a:t>Il Cliente dichiara di aver preso conoscenza e di approvare espressamente, ai sensi e per gli effetti degli artt. 1341 e 1342 Cod. </a:t>
            </a:r>
            <a:r>
              <a:rPr lang="it-IT" sz="550" spc="-5" dirty="0" err="1">
                <a:latin typeface="Arial"/>
                <a:cs typeface="Arial"/>
              </a:rPr>
              <a:t>Civ</a:t>
            </a:r>
            <a:r>
              <a:rPr lang="it-IT" sz="550" spc="-5" dirty="0">
                <a:latin typeface="Arial"/>
                <a:cs typeface="Arial"/>
              </a:rPr>
              <a:t>., le condizioni e le clausole (ii) Durata del Contratto, iii) Rinnovo del canone, (iv) </a:t>
            </a:r>
            <a:r>
              <a:rPr lang="it-IT" sz="550" spc="-5" dirty="0" smtClean="0">
                <a:latin typeface="Arial"/>
                <a:cs typeface="Arial"/>
              </a:rPr>
              <a:t>Insolvenze</a:t>
            </a:r>
          </a:p>
          <a:p>
            <a:pPr marL="11527">
              <a:spcBef>
                <a:spcPts val="91"/>
              </a:spcBef>
            </a:pPr>
            <a:endParaRPr lang="it-IT" sz="550" spc="-5" dirty="0">
              <a:latin typeface="Arial"/>
              <a:cs typeface="Arial"/>
            </a:endParaRPr>
          </a:p>
          <a:p>
            <a:pPr marL="11527">
              <a:spcBef>
                <a:spcPts val="91"/>
              </a:spcBef>
            </a:pPr>
            <a:endParaRPr lang="it-IT" sz="550" spc="-5" dirty="0" smtClean="0">
              <a:latin typeface="Arial"/>
              <a:cs typeface="Arial"/>
            </a:endParaRPr>
          </a:p>
          <a:p>
            <a:pPr marL="11527">
              <a:spcBef>
                <a:spcPts val="91"/>
              </a:spcBef>
            </a:pPr>
            <a:endParaRPr lang="it-IT" sz="550" spc="-5" dirty="0">
              <a:latin typeface="Arial"/>
              <a:cs typeface="Arial"/>
            </a:endParaRPr>
          </a:p>
          <a:p>
            <a:pPr marL="11527">
              <a:spcBef>
                <a:spcPts val="91"/>
              </a:spcBef>
            </a:pPr>
            <a:endParaRPr lang="it-IT" sz="550" spc="-5" dirty="0" smtClean="0">
              <a:latin typeface="Arial"/>
              <a:cs typeface="Arial"/>
            </a:endParaRPr>
          </a:p>
          <a:p>
            <a:pPr marL="11527">
              <a:spcBef>
                <a:spcPts val="91"/>
              </a:spcBef>
            </a:pPr>
            <a:endParaRPr lang="it-IT" sz="550" spc="-5" dirty="0">
              <a:latin typeface="Arial"/>
              <a:cs typeface="Arial"/>
            </a:endParaRPr>
          </a:p>
          <a:p>
            <a:pPr marL="11527">
              <a:spcBef>
                <a:spcPts val="91"/>
              </a:spcBef>
            </a:pPr>
            <a:endParaRPr lang="it-IT" sz="550" spc="-9" dirty="0" smtClean="0">
              <a:latin typeface="Arial"/>
              <a:cs typeface="Arial"/>
            </a:endParaRPr>
          </a:p>
          <a:p>
            <a:pPr marL="11527">
              <a:spcBef>
                <a:spcPts val="91"/>
              </a:spcBef>
            </a:pPr>
            <a:r>
              <a:rPr lang="it-IT" sz="550" spc="-9" dirty="0" smtClean="0">
                <a:latin typeface="Arial"/>
                <a:cs typeface="Arial"/>
              </a:rPr>
              <a:t>Ciascuna </a:t>
            </a:r>
            <a:r>
              <a:rPr lang="it-IT" sz="550" spc="-9" dirty="0">
                <a:latin typeface="Arial"/>
                <a:cs typeface="Arial"/>
              </a:rPr>
              <a:t>delle Parti, in qualità di Titolare autonomo del trattamento, acconsente, ai sensi e per gli effetti del Regolamento (UE) 679/2016 (“GDPR”) a che i propri dati personali siano oggetto di trattamento dell’altra Parte, con l’ausilio di strumenti informatici e non, ai fini dell’esecuzione del presente Contratto o comunque connesso ad adempimenti amministrativo – gestionali relativi al rapporto stesso, e nel pieno rispetto delle disposizioni del citato Regolamento e della normativa riguardante la tutela dei dati personali di volta in volta vigente. I dati personali di ciascuna Parte possono essere trattati dall’altra Parte sul territorio nazionale per la gestione di ordini e fornitura di servizi. Qualora i dati vengano trasferiti a fornitori esterni di servizi, ciascuna Parte garantisce il rispetto della protezione dei dati, mediante l'adozione di misure tecniche e organizzative adeguate. I dati personali delle Parti verranno conservati per la durata del rapporto contrattuale e servizi correlati (quali ad esempio la garanzia) oltre l’eventuale periodo previsto dalla legge in relazione al prodotto e/o servizio. Ciascuna Parte dichiara di essere a conoscenza dei propri diritti di cui agli articoli 15 e seguenti del GDPR. Qualora una Parte ravvisi  una violazione dei propri diritti potrà rivolgersi all’autorità di controllo competente ai sensi dell’art. 77 del GDPR, fatta salva la possibilità di rivolgersi direttamente all’autorità giudiziaria</a:t>
            </a:r>
            <a:r>
              <a:rPr lang="it-IT" sz="550" spc="-9" dirty="0" smtClean="0">
                <a:latin typeface="Arial"/>
                <a:cs typeface="Arial"/>
              </a:rPr>
              <a:t>.</a:t>
            </a:r>
            <a:endParaRPr sz="550" dirty="0">
              <a:latin typeface="Arial"/>
              <a:cs typeface="Arial"/>
            </a:endParaRPr>
          </a:p>
        </p:txBody>
      </p:sp>
      <p:sp>
        <p:nvSpPr>
          <p:cNvPr id="31" name="object 5"/>
          <p:cNvSpPr/>
          <p:nvPr/>
        </p:nvSpPr>
        <p:spPr>
          <a:xfrm>
            <a:off x="1317654" y="8244969"/>
            <a:ext cx="1781927" cy="0"/>
          </a:xfrm>
          <a:custGeom>
            <a:avLst/>
            <a:gdLst/>
            <a:ahLst/>
            <a:cxnLst/>
            <a:rect l="l" t="t" r="r" b="b"/>
            <a:pathLst>
              <a:path w="1963420">
                <a:moveTo>
                  <a:pt x="0" y="0"/>
                </a:moveTo>
                <a:lnTo>
                  <a:pt x="1962912" y="0"/>
                </a:lnTo>
              </a:path>
            </a:pathLst>
          </a:custGeom>
          <a:ln w="9143">
            <a:solidFill>
              <a:srgbClr val="000000"/>
            </a:solidFill>
          </a:ln>
        </p:spPr>
        <p:txBody>
          <a:bodyPr wrap="square" lIns="0" tIns="0" rIns="0" bIns="0" rtlCol="0"/>
          <a:lstStyle/>
          <a:p>
            <a:endParaRPr sz="1634" dirty="0"/>
          </a:p>
        </p:txBody>
      </p:sp>
      <p:sp>
        <p:nvSpPr>
          <p:cNvPr id="32" name="object 6"/>
          <p:cNvSpPr txBox="1"/>
          <p:nvPr/>
        </p:nvSpPr>
        <p:spPr>
          <a:xfrm>
            <a:off x="1296446" y="7754767"/>
            <a:ext cx="678884" cy="143722"/>
          </a:xfrm>
          <a:prstGeom prst="rect">
            <a:avLst/>
          </a:prstGeom>
        </p:spPr>
        <p:txBody>
          <a:bodyPr vert="horz" wrap="square" lIns="0" tIns="10950" rIns="0" bIns="0" rtlCol="0">
            <a:spAutoFit/>
          </a:bodyPr>
          <a:lstStyle/>
          <a:p>
            <a:pPr marL="11527">
              <a:spcBef>
                <a:spcPts val="86"/>
              </a:spcBef>
            </a:pPr>
            <a:r>
              <a:rPr sz="862" spc="-5" dirty="0">
                <a:latin typeface="Arial"/>
                <a:cs typeface="Arial"/>
              </a:rPr>
              <a:t>Data e</a:t>
            </a:r>
            <a:r>
              <a:rPr sz="862" spc="-59" dirty="0">
                <a:latin typeface="Arial"/>
                <a:cs typeface="Arial"/>
              </a:rPr>
              <a:t> </a:t>
            </a:r>
            <a:r>
              <a:rPr sz="862" spc="-5" dirty="0">
                <a:latin typeface="Arial"/>
                <a:cs typeface="Arial"/>
              </a:rPr>
              <a:t>Luogo</a:t>
            </a:r>
            <a:endParaRPr sz="862" dirty="0">
              <a:latin typeface="Arial"/>
              <a:cs typeface="Arial"/>
            </a:endParaRPr>
          </a:p>
        </p:txBody>
      </p:sp>
      <p:sp>
        <p:nvSpPr>
          <p:cNvPr id="33" name="object 9"/>
          <p:cNvSpPr/>
          <p:nvPr/>
        </p:nvSpPr>
        <p:spPr>
          <a:xfrm>
            <a:off x="4082523" y="7765024"/>
            <a:ext cx="1455164" cy="488705"/>
          </a:xfrm>
          <a:custGeom>
            <a:avLst/>
            <a:gdLst/>
            <a:ahLst/>
            <a:cxnLst/>
            <a:rect l="l" t="t" r="r" b="b"/>
            <a:pathLst>
              <a:path w="1603375" h="538479">
                <a:moveTo>
                  <a:pt x="1603248" y="0"/>
                </a:moveTo>
                <a:lnTo>
                  <a:pt x="1524" y="0"/>
                </a:lnTo>
                <a:lnTo>
                  <a:pt x="0" y="1524"/>
                </a:lnTo>
                <a:lnTo>
                  <a:pt x="0" y="536448"/>
                </a:lnTo>
                <a:lnTo>
                  <a:pt x="1524" y="537972"/>
                </a:lnTo>
                <a:lnTo>
                  <a:pt x="1603248" y="537972"/>
                </a:lnTo>
                <a:lnTo>
                  <a:pt x="1603248" y="534924"/>
                </a:lnTo>
                <a:lnTo>
                  <a:pt x="7619" y="534924"/>
                </a:lnTo>
                <a:lnTo>
                  <a:pt x="3048" y="531876"/>
                </a:lnTo>
                <a:lnTo>
                  <a:pt x="7619" y="531876"/>
                </a:lnTo>
                <a:lnTo>
                  <a:pt x="7619" y="6096"/>
                </a:lnTo>
                <a:lnTo>
                  <a:pt x="3048" y="6096"/>
                </a:lnTo>
                <a:lnTo>
                  <a:pt x="7619" y="3048"/>
                </a:lnTo>
                <a:lnTo>
                  <a:pt x="1603248" y="3048"/>
                </a:lnTo>
                <a:lnTo>
                  <a:pt x="1603248" y="0"/>
                </a:lnTo>
                <a:close/>
              </a:path>
              <a:path w="1603375" h="538479">
                <a:moveTo>
                  <a:pt x="7619" y="531876"/>
                </a:moveTo>
                <a:lnTo>
                  <a:pt x="3048" y="531876"/>
                </a:lnTo>
                <a:lnTo>
                  <a:pt x="7619" y="534924"/>
                </a:lnTo>
                <a:lnTo>
                  <a:pt x="7619" y="531876"/>
                </a:lnTo>
                <a:close/>
              </a:path>
              <a:path w="1603375" h="538479">
                <a:moveTo>
                  <a:pt x="1597152" y="531876"/>
                </a:moveTo>
                <a:lnTo>
                  <a:pt x="7619" y="531876"/>
                </a:lnTo>
                <a:lnTo>
                  <a:pt x="7619" y="534924"/>
                </a:lnTo>
                <a:lnTo>
                  <a:pt x="1597152" y="534924"/>
                </a:lnTo>
                <a:lnTo>
                  <a:pt x="1597152" y="531876"/>
                </a:lnTo>
                <a:close/>
              </a:path>
              <a:path w="1603375" h="538479">
                <a:moveTo>
                  <a:pt x="1597152" y="3048"/>
                </a:moveTo>
                <a:lnTo>
                  <a:pt x="1597152" y="534924"/>
                </a:lnTo>
                <a:lnTo>
                  <a:pt x="1600200" y="531876"/>
                </a:lnTo>
                <a:lnTo>
                  <a:pt x="1603248" y="531876"/>
                </a:lnTo>
                <a:lnTo>
                  <a:pt x="1603248" y="6096"/>
                </a:lnTo>
                <a:lnTo>
                  <a:pt x="1600200" y="6096"/>
                </a:lnTo>
                <a:lnTo>
                  <a:pt x="1597152" y="3048"/>
                </a:lnTo>
                <a:close/>
              </a:path>
              <a:path w="1603375" h="538479">
                <a:moveTo>
                  <a:pt x="1603248" y="531876"/>
                </a:moveTo>
                <a:lnTo>
                  <a:pt x="1600200" y="531876"/>
                </a:lnTo>
                <a:lnTo>
                  <a:pt x="1597152" y="534924"/>
                </a:lnTo>
                <a:lnTo>
                  <a:pt x="1603248" y="534924"/>
                </a:lnTo>
                <a:lnTo>
                  <a:pt x="1603248" y="531876"/>
                </a:lnTo>
                <a:close/>
              </a:path>
              <a:path w="1603375" h="538479">
                <a:moveTo>
                  <a:pt x="7619" y="3048"/>
                </a:moveTo>
                <a:lnTo>
                  <a:pt x="3048" y="6096"/>
                </a:lnTo>
                <a:lnTo>
                  <a:pt x="7619" y="6096"/>
                </a:lnTo>
                <a:lnTo>
                  <a:pt x="7619" y="3048"/>
                </a:lnTo>
                <a:close/>
              </a:path>
              <a:path w="1603375" h="538479">
                <a:moveTo>
                  <a:pt x="1597152" y="3048"/>
                </a:moveTo>
                <a:lnTo>
                  <a:pt x="7619" y="3048"/>
                </a:lnTo>
                <a:lnTo>
                  <a:pt x="7619" y="6096"/>
                </a:lnTo>
                <a:lnTo>
                  <a:pt x="1597152" y="6096"/>
                </a:lnTo>
                <a:lnTo>
                  <a:pt x="1597152" y="3048"/>
                </a:lnTo>
                <a:close/>
              </a:path>
              <a:path w="1603375" h="538479">
                <a:moveTo>
                  <a:pt x="1603248" y="3048"/>
                </a:moveTo>
                <a:lnTo>
                  <a:pt x="1597152" y="3048"/>
                </a:lnTo>
                <a:lnTo>
                  <a:pt x="1600200" y="6096"/>
                </a:lnTo>
                <a:lnTo>
                  <a:pt x="1603248" y="6096"/>
                </a:lnTo>
                <a:lnTo>
                  <a:pt x="1603248" y="3048"/>
                </a:lnTo>
                <a:close/>
              </a:path>
            </a:pathLst>
          </a:custGeom>
          <a:solidFill>
            <a:srgbClr val="000000"/>
          </a:solidFill>
        </p:spPr>
        <p:txBody>
          <a:bodyPr wrap="square" lIns="0" tIns="0" rIns="0" bIns="0" rtlCol="0"/>
          <a:lstStyle/>
          <a:p>
            <a:endParaRPr sz="1634" dirty="0"/>
          </a:p>
        </p:txBody>
      </p:sp>
      <p:sp>
        <p:nvSpPr>
          <p:cNvPr id="34" name="object 11"/>
          <p:cNvSpPr txBox="1"/>
          <p:nvPr/>
        </p:nvSpPr>
        <p:spPr>
          <a:xfrm>
            <a:off x="4332408" y="7790728"/>
            <a:ext cx="946288" cy="108776"/>
          </a:xfrm>
          <a:prstGeom prst="rect">
            <a:avLst/>
          </a:prstGeom>
        </p:spPr>
        <p:txBody>
          <a:bodyPr vert="horz" wrap="square" lIns="0" tIns="10950" rIns="0" bIns="0" rtlCol="0">
            <a:spAutoFit/>
          </a:bodyPr>
          <a:lstStyle/>
          <a:p>
            <a:pPr marL="11527">
              <a:spcBef>
                <a:spcPts val="86"/>
              </a:spcBef>
            </a:pPr>
            <a:r>
              <a:rPr sz="635" spc="-5" dirty="0">
                <a:latin typeface="Arial"/>
                <a:cs typeface="Arial"/>
              </a:rPr>
              <a:t>Timbro e firma </a:t>
            </a:r>
            <a:r>
              <a:rPr sz="635" spc="-9" dirty="0">
                <a:latin typeface="Arial"/>
                <a:cs typeface="Arial"/>
              </a:rPr>
              <a:t>del </a:t>
            </a:r>
            <a:r>
              <a:rPr sz="635" spc="-5" dirty="0">
                <a:latin typeface="Arial"/>
                <a:cs typeface="Arial"/>
              </a:rPr>
              <a:t>Cliente</a:t>
            </a:r>
            <a:endParaRPr sz="635" dirty="0">
              <a:latin typeface="Arial"/>
              <a:cs typeface="Arial"/>
            </a:endParaRPr>
          </a:p>
        </p:txBody>
      </p:sp>
      <p:sp>
        <p:nvSpPr>
          <p:cNvPr id="35" name="object 5"/>
          <p:cNvSpPr/>
          <p:nvPr/>
        </p:nvSpPr>
        <p:spPr>
          <a:xfrm>
            <a:off x="1319502" y="9127178"/>
            <a:ext cx="1781927" cy="0"/>
          </a:xfrm>
          <a:custGeom>
            <a:avLst/>
            <a:gdLst/>
            <a:ahLst/>
            <a:cxnLst/>
            <a:rect l="l" t="t" r="r" b="b"/>
            <a:pathLst>
              <a:path w="1963420">
                <a:moveTo>
                  <a:pt x="0" y="0"/>
                </a:moveTo>
                <a:lnTo>
                  <a:pt x="1962912" y="0"/>
                </a:lnTo>
              </a:path>
            </a:pathLst>
          </a:custGeom>
          <a:ln w="9143">
            <a:solidFill>
              <a:srgbClr val="000000"/>
            </a:solidFill>
          </a:ln>
        </p:spPr>
        <p:txBody>
          <a:bodyPr wrap="square" lIns="0" tIns="0" rIns="0" bIns="0" rtlCol="0"/>
          <a:lstStyle/>
          <a:p>
            <a:endParaRPr sz="1634" dirty="0"/>
          </a:p>
        </p:txBody>
      </p:sp>
      <p:sp>
        <p:nvSpPr>
          <p:cNvPr id="36" name="object 6"/>
          <p:cNvSpPr txBox="1"/>
          <p:nvPr/>
        </p:nvSpPr>
        <p:spPr>
          <a:xfrm>
            <a:off x="1298294" y="8636976"/>
            <a:ext cx="678884" cy="143722"/>
          </a:xfrm>
          <a:prstGeom prst="rect">
            <a:avLst/>
          </a:prstGeom>
        </p:spPr>
        <p:txBody>
          <a:bodyPr vert="horz" wrap="square" lIns="0" tIns="10950" rIns="0" bIns="0" rtlCol="0">
            <a:spAutoFit/>
          </a:bodyPr>
          <a:lstStyle/>
          <a:p>
            <a:pPr marL="11527">
              <a:spcBef>
                <a:spcPts val="86"/>
              </a:spcBef>
            </a:pPr>
            <a:r>
              <a:rPr sz="862" spc="-5" dirty="0">
                <a:latin typeface="Arial"/>
                <a:cs typeface="Arial"/>
              </a:rPr>
              <a:t>Data e</a:t>
            </a:r>
            <a:r>
              <a:rPr sz="862" spc="-59" dirty="0">
                <a:latin typeface="Arial"/>
                <a:cs typeface="Arial"/>
              </a:rPr>
              <a:t> </a:t>
            </a:r>
            <a:r>
              <a:rPr sz="862" spc="-5" dirty="0">
                <a:latin typeface="Arial"/>
                <a:cs typeface="Arial"/>
              </a:rPr>
              <a:t>Luogo</a:t>
            </a:r>
            <a:endParaRPr sz="862" dirty="0">
              <a:latin typeface="Arial"/>
              <a:cs typeface="Arial"/>
            </a:endParaRPr>
          </a:p>
        </p:txBody>
      </p:sp>
      <p:sp>
        <p:nvSpPr>
          <p:cNvPr id="37" name="object 9"/>
          <p:cNvSpPr/>
          <p:nvPr/>
        </p:nvSpPr>
        <p:spPr>
          <a:xfrm>
            <a:off x="4084371" y="8647233"/>
            <a:ext cx="1455164" cy="488705"/>
          </a:xfrm>
          <a:custGeom>
            <a:avLst/>
            <a:gdLst/>
            <a:ahLst/>
            <a:cxnLst/>
            <a:rect l="l" t="t" r="r" b="b"/>
            <a:pathLst>
              <a:path w="1603375" h="538479">
                <a:moveTo>
                  <a:pt x="1603248" y="0"/>
                </a:moveTo>
                <a:lnTo>
                  <a:pt x="1524" y="0"/>
                </a:lnTo>
                <a:lnTo>
                  <a:pt x="0" y="1524"/>
                </a:lnTo>
                <a:lnTo>
                  <a:pt x="0" y="536448"/>
                </a:lnTo>
                <a:lnTo>
                  <a:pt x="1524" y="537972"/>
                </a:lnTo>
                <a:lnTo>
                  <a:pt x="1603248" y="537972"/>
                </a:lnTo>
                <a:lnTo>
                  <a:pt x="1603248" y="534924"/>
                </a:lnTo>
                <a:lnTo>
                  <a:pt x="7619" y="534924"/>
                </a:lnTo>
                <a:lnTo>
                  <a:pt x="3048" y="531876"/>
                </a:lnTo>
                <a:lnTo>
                  <a:pt x="7619" y="531876"/>
                </a:lnTo>
                <a:lnTo>
                  <a:pt x="7619" y="6096"/>
                </a:lnTo>
                <a:lnTo>
                  <a:pt x="3048" y="6096"/>
                </a:lnTo>
                <a:lnTo>
                  <a:pt x="7619" y="3048"/>
                </a:lnTo>
                <a:lnTo>
                  <a:pt x="1603248" y="3048"/>
                </a:lnTo>
                <a:lnTo>
                  <a:pt x="1603248" y="0"/>
                </a:lnTo>
                <a:close/>
              </a:path>
              <a:path w="1603375" h="538479">
                <a:moveTo>
                  <a:pt x="7619" y="531876"/>
                </a:moveTo>
                <a:lnTo>
                  <a:pt x="3048" y="531876"/>
                </a:lnTo>
                <a:lnTo>
                  <a:pt x="7619" y="534924"/>
                </a:lnTo>
                <a:lnTo>
                  <a:pt x="7619" y="531876"/>
                </a:lnTo>
                <a:close/>
              </a:path>
              <a:path w="1603375" h="538479">
                <a:moveTo>
                  <a:pt x="1597152" y="531876"/>
                </a:moveTo>
                <a:lnTo>
                  <a:pt x="7619" y="531876"/>
                </a:lnTo>
                <a:lnTo>
                  <a:pt x="7619" y="534924"/>
                </a:lnTo>
                <a:lnTo>
                  <a:pt x="1597152" y="534924"/>
                </a:lnTo>
                <a:lnTo>
                  <a:pt x="1597152" y="531876"/>
                </a:lnTo>
                <a:close/>
              </a:path>
              <a:path w="1603375" h="538479">
                <a:moveTo>
                  <a:pt x="1597152" y="3048"/>
                </a:moveTo>
                <a:lnTo>
                  <a:pt x="1597152" y="534924"/>
                </a:lnTo>
                <a:lnTo>
                  <a:pt x="1600200" y="531876"/>
                </a:lnTo>
                <a:lnTo>
                  <a:pt x="1603248" y="531876"/>
                </a:lnTo>
                <a:lnTo>
                  <a:pt x="1603248" y="6096"/>
                </a:lnTo>
                <a:lnTo>
                  <a:pt x="1600200" y="6096"/>
                </a:lnTo>
                <a:lnTo>
                  <a:pt x="1597152" y="3048"/>
                </a:lnTo>
                <a:close/>
              </a:path>
              <a:path w="1603375" h="538479">
                <a:moveTo>
                  <a:pt x="1603248" y="531876"/>
                </a:moveTo>
                <a:lnTo>
                  <a:pt x="1600200" y="531876"/>
                </a:lnTo>
                <a:lnTo>
                  <a:pt x="1597152" y="534924"/>
                </a:lnTo>
                <a:lnTo>
                  <a:pt x="1603248" y="534924"/>
                </a:lnTo>
                <a:lnTo>
                  <a:pt x="1603248" y="531876"/>
                </a:lnTo>
                <a:close/>
              </a:path>
              <a:path w="1603375" h="538479">
                <a:moveTo>
                  <a:pt x="7619" y="3048"/>
                </a:moveTo>
                <a:lnTo>
                  <a:pt x="3048" y="6096"/>
                </a:lnTo>
                <a:lnTo>
                  <a:pt x="7619" y="6096"/>
                </a:lnTo>
                <a:lnTo>
                  <a:pt x="7619" y="3048"/>
                </a:lnTo>
                <a:close/>
              </a:path>
              <a:path w="1603375" h="538479">
                <a:moveTo>
                  <a:pt x="1597152" y="3048"/>
                </a:moveTo>
                <a:lnTo>
                  <a:pt x="7619" y="3048"/>
                </a:lnTo>
                <a:lnTo>
                  <a:pt x="7619" y="6096"/>
                </a:lnTo>
                <a:lnTo>
                  <a:pt x="1597152" y="6096"/>
                </a:lnTo>
                <a:lnTo>
                  <a:pt x="1597152" y="3048"/>
                </a:lnTo>
                <a:close/>
              </a:path>
              <a:path w="1603375" h="538479">
                <a:moveTo>
                  <a:pt x="1603248" y="3048"/>
                </a:moveTo>
                <a:lnTo>
                  <a:pt x="1597152" y="3048"/>
                </a:lnTo>
                <a:lnTo>
                  <a:pt x="1600200" y="6096"/>
                </a:lnTo>
                <a:lnTo>
                  <a:pt x="1603248" y="6096"/>
                </a:lnTo>
                <a:lnTo>
                  <a:pt x="1603248" y="3048"/>
                </a:lnTo>
                <a:close/>
              </a:path>
            </a:pathLst>
          </a:custGeom>
          <a:solidFill>
            <a:srgbClr val="000000"/>
          </a:solidFill>
        </p:spPr>
        <p:txBody>
          <a:bodyPr wrap="square" lIns="0" tIns="0" rIns="0" bIns="0" rtlCol="0"/>
          <a:lstStyle/>
          <a:p>
            <a:endParaRPr sz="1634" dirty="0"/>
          </a:p>
        </p:txBody>
      </p:sp>
      <p:sp>
        <p:nvSpPr>
          <p:cNvPr id="38" name="object 11"/>
          <p:cNvSpPr txBox="1"/>
          <p:nvPr/>
        </p:nvSpPr>
        <p:spPr>
          <a:xfrm>
            <a:off x="4334256" y="8672937"/>
            <a:ext cx="946288" cy="108776"/>
          </a:xfrm>
          <a:prstGeom prst="rect">
            <a:avLst/>
          </a:prstGeom>
        </p:spPr>
        <p:txBody>
          <a:bodyPr vert="horz" wrap="square" lIns="0" tIns="10950" rIns="0" bIns="0" rtlCol="0">
            <a:spAutoFit/>
          </a:bodyPr>
          <a:lstStyle/>
          <a:p>
            <a:pPr marL="11527">
              <a:spcBef>
                <a:spcPts val="86"/>
              </a:spcBef>
            </a:pPr>
            <a:r>
              <a:rPr sz="635" spc="-5" dirty="0">
                <a:latin typeface="Arial"/>
                <a:cs typeface="Arial"/>
              </a:rPr>
              <a:t>Timbro e firma </a:t>
            </a:r>
            <a:r>
              <a:rPr sz="635" spc="-9" dirty="0">
                <a:latin typeface="Arial"/>
                <a:cs typeface="Arial"/>
              </a:rPr>
              <a:t>del </a:t>
            </a:r>
            <a:r>
              <a:rPr sz="635" spc="-5" dirty="0">
                <a:latin typeface="Arial"/>
                <a:cs typeface="Arial"/>
              </a:rPr>
              <a:t>Cliente</a:t>
            </a:r>
            <a:endParaRPr sz="635" dirty="0">
              <a:latin typeface="Arial"/>
              <a:cs typeface="Arial"/>
            </a:endParaRPr>
          </a:p>
        </p:txBody>
      </p:sp>
      <p:graphicFrame>
        <p:nvGraphicFramePr>
          <p:cNvPr id="39" name="object 32"/>
          <p:cNvGraphicFramePr>
            <a:graphicFrameLocks noGrp="1"/>
          </p:cNvGraphicFramePr>
          <p:nvPr>
            <p:extLst>
              <p:ext uri="{D42A27DB-BD31-4B8C-83A1-F6EECF244321}">
                <p14:modId xmlns:p14="http://schemas.microsoft.com/office/powerpoint/2010/main" val="2157391724"/>
              </p:ext>
            </p:extLst>
          </p:nvPr>
        </p:nvGraphicFramePr>
        <p:xfrm>
          <a:off x="296407" y="6503574"/>
          <a:ext cx="6188682" cy="1035830"/>
        </p:xfrm>
        <a:graphic>
          <a:graphicData uri="http://schemas.openxmlformats.org/drawingml/2006/table">
            <a:tbl>
              <a:tblPr firstRow="1" bandRow="1">
                <a:tableStyleId>{2D5ABB26-0587-4C30-8999-92F81FD0307C}</a:tableStyleId>
              </a:tblPr>
              <a:tblGrid>
                <a:gridCol w="494787"/>
                <a:gridCol w="1125638"/>
                <a:gridCol w="3600400"/>
                <a:gridCol w="967857"/>
              </a:tblGrid>
              <a:tr h="0">
                <a:tc>
                  <a:txBody>
                    <a:bodyPr/>
                    <a:lstStyle/>
                    <a:p>
                      <a:pPr>
                        <a:lnSpc>
                          <a:spcPct val="100000"/>
                        </a:lnSpc>
                      </a:pPr>
                      <a:endParaRPr sz="500" dirty="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F7FBC"/>
                    </a:solidFill>
                  </a:tcPr>
                </a:tc>
                <a:tc>
                  <a:txBody>
                    <a:bodyPr/>
                    <a:lstStyle/>
                    <a:p>
                      <a:pPr marL="104775" algn="ctr">
                        <a:lnSpc>
                          <a:spcPts val="1270"/>
                        </a:lnSpc>
                      </a:pPr>
                      <a:r>
                        <a:rPr lang="it-IT" sz="900" b="1" dirty="0" smtClean="0">
                          <a:solidFill>
                            <a:srgbClr val="FFFFFF"/>
                          </a:solidFill>
                          <a:latin typeface="Arial" panose="020B0604020202020204" pitchFamily="34" charset="0"/>
                          <a:cs typeface="Arial" panose="020B0604020202020204" pitchFamily="34" charset="0"/>
                        </a:rPr>
                        <a:t>Cod. Prodotto</a:t>
                      </a:r>
                    </a:p>
                  </a:txBody>
                  <a:tcPr marL="0" marR="0" marT="0" marB="0" anchor="ctr">
                    <a:lnL w="12700">
                      <a:solidFill>
                        <a:srgbClr val="FFFFFF"/>
                      </a:solidFill>
                      <a:prstDash val="solid"/>
                    </a:lnL>
                    <a:lnR w="12700">
                      <a:solidFill>
                        <a:srgbClr val="FFFFFF"/>
                      </a:solidFill>
                      <a:prstDash val="solid"/>
                    </a:lnR>
                    <a:lnT w="12700">
                      <a:solidFill>
                        <a:srgbClr val="FFFFFF"/>
                      </a:solidFill>
                      <a:prstDash val="solid"/>
                    </a:lnT>
                    <a:lnB w="38100" cap="flat" cmpd="sng" algn="ctr">
                      <a:solidFill>
                        <a:srgbClr val="FFFFFF"/>
                      </a:solidFill>
                      <a:prstDash val="solid"/>
                      <a:round/>
                      <a:headEnd type="none" w="med" len="med"/>
                      <a:tailEnd type="none" w="med" len="med"/>
                    </a:lnB>
                    <a:solidFill>
                      <a:srgbClr val="4F7FBC"/>
                    </a:solidFill>
                  </a:tcPr>
                </a:tc>
                <a:tc>
                  <a:txBody>
                    <a:bodyPr/>
                    <a:lstStyle/>
                    <a:p>
                      <a:pPr marL="102870" algn="ctr">
                        <a:lnSpc>
                          <a:spcPts val="1270"/>
                        </a:lnSpc>
                      </a:pPr>
                      <a:r>
                        <a:rPr lang="it-IT" sz="900" b="1" spc="-5" dirty="0" smtClean="0">
                          <a:solidFill>
                            <a:srgbClr val="FFFFFF"/>
                          </a:solidFill>
                          <a:latin typeface="Arial" panose="020B0604020202020204" pitchFamily="34" charset="0"/>
                          <a:cs typeface="Arial" panose="020B0604020202020204" pitchFamily="34" charset="0"/>
                        </a:rPr>
                        <a:t>Descrizione Prodotto</a:t>
                      </a:r>
                      <a:endParaRPr lang="it-IT" sz="900" b="1" spc="-5" dirty="0">
                        <a:solidFill>
                          <a:srgbClr val="FFFFFF"/>
                        </a:solidFill>
                        <a:latin typeface="Arial" panose="020B0604020202020204" pitchFamily="34" charset="0"/>
                        <a:cs typeface="Arial" panose="020B0604020202020204" pitchFamily="34" charset="0"/>
                      </a:endParaRPr>
                    </a:p>
                  </a:txBody>
                  <a:tcPr marL="0" marR="0" marT="0" marB="0" anchor="ctr">
                    <a:lnL w="12700">
                      <a:solidFill>
                        <a:srgbClr val="FFFFFF"/>
                      </a:solidFill>
                      <a:prstDash val="solid"/>
                    </a:lnL>
                    <a:lnR w="12700">
                      <a:solidFill>
                        <a:srgbClr val="FFFFFF"/>
                      </a:solidFill>
                      <a:prstDash val="solid"/>
                    </a:lnR>
                    <a:lnT w="12700">
                      <a:solidFill>
                        <a:srgbClr val="FFFFFF"/>
                      </a:solidFill>
                      <a:prstDash val="solid"/>
                    </a:lnT>
                    <a:lnB w="38100" cap="flat" cmpd="sng" algn="ctr">
                      <a:solidFill>
                        <a:srgbClr val="FFFFFF"/>
                      </a:solidFill>
                      <a:prstDash val="solid"/>
                      <a:round/>
                      <a:headEnd type="none" w="med" len="med"/>
                      <a:tailEnd type="none" w="med" len="med"/>
                    </a:lnB>
                    <a:solidFill>
                      <a:srgbClr val="4F7FBC"/>
                    </a:solidFill>
                  </a:tcPr>
                </a:tc>
                <a:tc>
                  <a:txBody>
                    <a:bodyPr/>
                    <a:lstStyle/>
                    <a:p>
                      <a:pPr marL="98425" algn="ctr">
                        <a:lnSpc>
                          <a:spcPts val="1270"/>
                        </a:lnSpc>
                      </a:pPr>
                      <a:r>
                        <a:rPr lang="it-IT" sz="900" b="1" dirty="0" smtClean="0">
                          <a:solidFill>
                            <a:srgbClr val="FFFFFF"/>
                          </a:solidFill>
                          <a:latin typeface="Arial" panose="020B0604020202020204" pitchFamily="34" charset="0"/>
                          <a:cs typeface="Arial" panose="020B0604020202020204" pitchFamily="34" charset="0"/>
                        </a:rPr>
                        <a:t>L</a:t>
                      </a:r>
                      <a:r>
                        <a:rPr sz="900" b="1" dirty="0" err="1" smtClean="0">
                          <a:solidFill>
                            <a:srgbClr val="FFFFFF"/>
                          </a:solidFill>
                          <a:latin typeface="Arial" panose="020B0604020202020204" pitchFamily="34" charset="0"/>
                          <a:cs typeface="Arial" panose="020B0604020202020204" pitchFamily="34" charset="0"/>
                        </a:rPr>
                        <a:t>istino</a:t>
                      </a:r>
                      <a:endParaRPr sz="900" dirty="0">
                        <a:latin typeface="Arial" panose="020B0604020202020204" pitchFamily="34" charset="0"/>
                        <a:cs typeface="Arial" panose="020B0604020202020204" pitchFamily="34" charset="0"/>
                      </a:endParaRPr>
                    </a:p>
                  </a:txBody>
                  <a:tcPr marL="0" marR="0" marT="0" marB="0" anchor="ctr">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F7FBC"/>
                    </a:solidFill>
                  </a:tcPr>
                </a:tc>
              </a:tr>
              <a:tr h="0">
                <a:tc>
                  <a:txBody>
                    <a:bodyPr/>
                    <a:lstStyle/>
                    <a:p>
                      <a:pPr marL="393065" indent="-286385">
                        <a:lnSpc>
                          <a:spcPts val="1580"/>
                        </a:lnSpc>
                        <a:buFont typeface="Wingdings"/>
                        <a:buChar char=""/>
                        <a:tabLst>
                          <a:tab pos="300355" algn="l"/>
                          <a:tab pos="393700" algn="l"/>
                        </a:tabLst>
                      </a:pPr>
                      <a:r>
                        <a:rPr lang="it-IT" sz="1300" dirty="0" smtClean="0">
                          <a:latin typeface="Calibri"/>
                          <a:cs typeface="Calibri"/>
                        </a:rPr>
                        <a:t> </a:t>
                      </a:r>
                      <a:endParaRPr sz="1300" dirty="0">
                        <a:latin typeface="Calibri"/>
                        <a:cs typeface="Calibri"/>
                      </a:endParaRPr>
                    </a:p>
                  </a:txBody>
                  <a:tcPr marL="0" marR="0" marT="0" marB="0">
                    <a:lnL w="12700">
                      <a:solidFill>
                        <a:srgbClr val="FFFFFF"/>
                      </a:solidFill>
                      <a:prstDash val="solid"/>
                    </a:lnL>
                    <a:lnR w="12700" cap="flat" cmpd="sng" algn="ctr">
                      <a:solidFill>
                        <a:srgbClr val="FFFFFF"/>
                      </a:solidFill>
                      <a:prstDash val="solid"/>
                      <a:round/>
                      <a:headEnd type="none" w="med" len="med"/>
                      <a:tailEnd type="none" w="med" len="med"/>
                    </a:lnR>
                    <a:lnT w="38100">
                      <a:solidFill>
                        <a:srgbClr val="FFFFFF"/>
                      </a:solidFill>
                      <a:prstDash val="solid"/>
                    </a:lnT>
                    <a:lnB w="12700">
                      <a:solidFill>
                        <a:srgbClr val="FFFFFF"/>
                      </a:solidFill>
                      <a:prstDash val="solid"/>
                    </a:lnB>
                    <a:solidFill>
                      <a:srgbClr val="CED6E8"/>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t-IT" sz="900" b="0" dirty="0" smtClean="0">
                          <a:latin typeface="Arial" panose="020B0604020202020204" pitchFamily="34" charset="0"/>
                          <a:cs typeface="Arial" panose="020B0604020202020204" pitchFamily="34" charset="0"/>
                        </a:rPr>
                        <a:t>099991031812</a:t>
                      </a:r>
                    </a:p>
                  </a:txBody>
                  <a:tcPr anchor="ctr">
                    <a:lnL w="12700">
                      <a:solidFill>
                        <a:srgbClr val="FFFFFF"/>
                      </a:solidFill>
                      <a:prstDash val="solid"/>
                    </a:lnL>
                    <a:lnR w="12700">
                      <a:solidFill>
                        <a:srgbClr val="FFFFFF"/>
                      </a:solidFill>
                      <a:prstDash val="solid"/>
                    </a:lnR>
                    <a:lnT w="38100">
                      <a:solidFill>
                        <a:srgbClr val="FFFFFF"/>
                      </a:solidFill>
                      <a:prstDash val="solid"/>
                    </a:lnT>
                    <a:lnB w="12700" cap="flat" cmpd="sng" algn="ctr">
                      <a:solidFill>
                        <a:srgbClr val="FFFFFF"/>
                      </a:solidFill>
                      <a:prstDash val="solid"/>
                      <a:round/>
                      <a:headEnd type="none" w="med" len="med"/>
                      <a:tailEnd type="none" w="med" len="med"/>
                    </a:lnB>
                    <a:solidFill>
                      <a:srgbClr val="CED6E8"/>
                    </a:solidFill>
                  </a:tcPr>
                </a:tc>
                <a:tc>
                  <a:txBody>
                    <a:bodyPr/>
                    <a:lstStyle/>
                    <a:p>
                      <a:pPr algn="l"/>
                      <a:r>
                        <a:rPr lang="it-IT" sz="900" b="0" dirty="0" smtClean="0">
                          <a:latin typeface="Arial" panose="020B0604020202020204" pitchFamily="34" charset="0"/>
                          <a:cs typeface="Arial" panose="020B0604020202020204" pitchFamily="34" charset="0"/>
                        </a:rPr>
                        <a:t>Rinnovo STAR con Banca Dati</a:t>
                      </a:r>
                    </a:p>
                  </a:txBody>
                  <a:tcPr anchor="ctr">
                    <a:lnL w="12700">
                      <a:solidFill>
                        <a:srgbClr val="FFFFFF"/>
                      </a:solidFill>
                      <a:prstDash val="solid"/>
                    </a:lnL>
                    <a:lnR w="12700">
                      <a:solidFill>
                        <a:srgbClr val="FFFFFF"/>
                      </a:solidFill>
                      <a:prstDash val="solid"/>
                    </a:lnR>
                    <a:lnT w="38100">
                      <a:solidFill>
                        <a:srgbClr val="FFFFFF"/>
                      </a:solidFill>
                      <a:prstDash val="solid"/>
                    </a:lnT>
                    <a:lnB w="12700" cap="flat" cmpd="sng" algn="ctr">
                      <a:solidFill>
                        <a:srgbClr val="FFFFFF"/>
                      </a:solidFill>
                      <a:prstDash val="solid"/>
                      <a:round/>
                      <a:headEnd type="none" w="med" len="med"/>
                      <a:tailEnd type="none" w="med" len="med"/>
                    </a:lnB>
                    <a:solidFill>
                      <a:srgbClr val="CED6E8"/>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t-IT" sz="900" b="1" dirty="0" smtClean="0">
                          <a:latin typeface="Arial" panose="020B0604020202020204" pitchFamily="34" charset="0"/>
                          <a:cs typeface="Arial" panose="020B0604020202020204" pitchFamily="34" charset="0"/>
                        </a:rPr>
                        <a:t>€ 1.299,00 </a:t>
                      </a:r>
                    </a:p>
                  </a:txBody>
                  <a:tcPr marL="0" marR="0" marT="20171" marB="0" anchor="ctr">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12700">
                      <a:solidFill>
                        <a:srgbClr val="FFFFFF"/>
                      </a:solidFill>
                      <a:prstDash val="solid"/>
                    </a:lnB>
                    <a:solidFill>
                      <a:srgbClr val="CED6E8"/>
                    </a:solidFill>
                  </a:tcPr>
                </a:tc>
              </a:tr>
              <a:tr h="0">
                <a:tc>
                  <a:txBody>
                    <a:bodyPr/>
                    <a:lstStyle/>
                    <a:p>
                      <a:pPr marL="393065" indent="-286385">
                        <a:lnSpc>
                          <a:spcPts val="1580"/>
                        </a:lnSpc>
                        <a:buFont typeface="Wingdings"/>
                        <a:buChar char=""/>
                        <a:tabLst>
                          <a:tab pos="300355" algn="l"/>
                          <a:tab pos="393700" algn="l"/>
                        </a:tabLst>
                      </a:pPr>
                      <a:r>
                        <a:rPr lang="it-IT" sz="1300" baseline="0" dirty="0" smtClean="0">
                          <a:latin typeface="Calibri"/>
                          <a:cs typeface="Calibri"/>
                        </a:rPr>
                        <a:t> </a:t>
                      </a:r>
                      <a:endParaRPr sz="1300" dirty="0">
                        <a:latin typeface="Calibri"/>
                        <a:cs typeface="Calibri"/>
                      </a:endParaRPr>
                    </a:p>
                  </a:txBody>
                  <a:tcPr marL="0" marR="0" marT="0"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E8EAF2"/>
                    </a:solidFill>
                  </a:tcPr>
                </a:tc>
                <a:tc>
                  <a:txBody>
                    <a:bodyPr/>
                    <a:lstStyle/>
                    <a:p>
                      <a:pPr algn="ctr" fontAlgn="ctr"/>
                      <a:r>
                        <a:rPr lang="it-IT" sz="900" kern="1200" dirty="0">
                          <a:solidFill>
                            <a:schemeClr val="dk1"/>
                          </a:solidFill>
                          <a:latin typeface="Arial" panose="020B0604020202020204" pitchFamily="34" charset="0"/>
                          <a:ea typeface="+mn-ea"/>
                          <a:cs typeface="Arial" panose="020B0604020202020204" pitchFamily="34" charset="0"/>
                        </a:rPr>
                        <a:t>099991011812</a:t>
                      </a:r>
                    </a:p>
                  </a:txBody>
                  <a:tcPr marL="9525" marR="9525" marT="9525" marB="0" anchor="ctr">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AF2"/>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900" b="0" dirty="0" smtClean="0">
                          <a:latin typeface="Arial" panose="020B0604020202020204" pitchFamily="34" charset="0"/>
                          <a:cs typeface="Arial" panose="020B0604020202020204" pitchFamily="34" charset="0"/>
                        </a:rPr>
                        <a:t>Rinnovo Star</a:t>
                      </a:r>
                    </a:p>
                  </a:txBody>
                  <a:tcPr anchor="ctr">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8EAF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t-IT" sz="900" b="1" dirty="0" smtClean="0">
                          <a:latin typeface="Arial" panose="020B0604020202020204" pitchFamily="34" charset="0"/>
                          <a:cs typeface="Arial" panose="020B0604020202020204" pitchFamily="34" charset="0"/>
                        </a:rPr>
                        <a:t>€    950,00</a:t>
                      </a:r>
                    </a:p>
                  </a:txBody>
                  <a:tcPr marL="0" marR="0" marT="20171" marB="0" anchor="ctr">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rgbClr val="E8EAF2"/>
                    </a:solidFill>
                  </a:tcPr>
                </a:tc>
              </a:tr>
              <a:tr h="0">
                <a:tc>
                  <a:txBody>
                    <a:bodyPr/>
                    <a:lstStyle/>
                    <a:p>
                      <a:pPr marL="393065" indent="-286385">
                        <a:lnSpc>
                          <a:spcPct val="100000"/>
                        </a:lnSpc>
                        <a:spcBef>
                          <a:spcPts val="75"/>
                        </a:spcBef>
                        <a:buFont typeface="Wingdings"/>
                        <a:buChar char=""/>
                        <a:tabLst>
                          <a:tab pos="300355" algn="l"/>
                          <a:tab pos="393700" algn="l"/>
                        </a:tabLst>
                      </a:pPr>
                      <a:r>
                        <a:rPr lang="it-IT" sz="1300" baseline="0" dirty="0" smtClean="0">
                          <a:latin typeface="Calibri"/>
                          <a:cs typeface="Calibri"/>
                        </a:rPr>
                        <a:t> </a:t>
                      </a:r>
                      <a:endParaRPr sz="1300" dirty="0">
                        <a:latin typeface="Calibri"/>
                        <a:cs typeface="Calibri"/>
                      </a:endParaRPr>
                    </a:p>
                  </a:txBody>
                  <a:tcPr marL="0" marR="0" marT="8645"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cap="flat" cmpd="sng" algn="ctr">
                      <a:solidFill>
                        <a:srgbClr val="FFFFFF"/>
                      </a:solidFill>
                      <a:prstDash val="solid"/>
                      <a:round/>
                      <a:headEnd type="none" w="med" len="med"/>
                      <a:tailEnd type="none" w="med" len="med"/>
                    </a:lnB>
                    <a:solidFill>
                      <a:srgbClr val="CED6E8"/>
                    </a:solidFill>
                  </a:tcPr>
                </a:tc>
                <a:tc>
                  <a:txBody>
                    <a:bodyPr/>
                    <a:lstStyle/>
                    <a:p>
                      <a:pPr algn="ctr" rtl="0" fontAlgn="ctr"/>
                      <a:r>
                        <a:rPr lang="en-US" sz="900" kern="1200" dirty="0">
                          <a:solidFill>
                            <a:schemeClr val="dk1"/>
                          </a:solidFill>
                          <a:latin typeface="Arial" panose="020B0604020202020204" pitchFamily="34" charset="0"/>
                          <a:ea typeface="+mn-ea"/>
                          <a:cs typeface="Arial" panose="020B0604020202020204" pitchFamily="34" charset="0"/>
                        </a:rPr>
                        <a:t>099991321812</a:t>
                      </a:r>
                    </a:p>
                  </a:txBody>
                  <a:tcPr marL="5358" marR="5358" marT="5358" marB="0" anchor="ctr">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c>
                  <a:txBody>
                    <a:bodyPr/>
                    <a:lstStyle/>
                    <a:p>
                      <a:pPr algn="l" rtl="0" fontAlgn="ctr"/>
                      <a:r>
                        <a:rPr lang="it-IT" sz="900" b="0" kern="1200" dirty="0" smtClean="0">
                          <a:solidFill>
                            <a:schemeClr val="tx1"/>
                          </a:solidFill>
                          <a:latin typeface="Arial" panose="020B0604020202020204" pitchFamily="34" charset="0"/>
                          <a:ea typeface="+mn-ea"/>
                          <a:cs typeface="Arial" panose="020B0604020202020204" pitchFamily="34" charset="0"/>
                        </a:rPr>
                        <a:t>  Rinnovo </a:t>
                      </a:r>
                      <a:r>
                        <a:rPr lang="it-IT" sz="900" b="0" kern="1200" dirty="0">
                          <a:solidFill>
                            <a:schemeClr val="tx1"/>
                          </a:solidFill>
                          <a:latin typeface="Arial" panose="020B0604020202020204" pitchFamily="34" charset="0"/>
                          <a:ea typeface="+mn-ea"/>
                          <a:cs typeface="Arial" panose="020B0604020202020204" pitchFamily="34" charset="0"/>
                        </a:rPr>
                        <a:t>STAR - Interfaccia cassa </a:t>
                      </a:r>
                      <a:r>
                        <a:rPr lang="it-IT" sz="900" b="0" kern="1200" dirty="0" err="1">
                          <a:solidFill>
                            <a:schemeClr val="tx1"/>
                          </a:solidFill>
                          <a:latin typeface="Arial" panose="020B0604020202020204" pitchFamily="34" charset="0"/>
                          <a:ea typeface="+mn-ea"/>
                          <a:cs typeface="Arial" panose="020B0604020202020204" pitchFamily="34" charset="0"/>
                        </a:rPr>
                        <a:t>elett</a:t>
                      </a:r>
                      <a:r>
                        <a:rPr lang="it-IT" sz="900" b="0" kern="1200" dirty="0">
                          <a:solidFill>
                            <a:schemeClr val="tx1"/>
                          </a:solidFill>
                          <a:latin typeface="Arial" panose="020B0604020202020204" pitchFamily="34" charset="0"/>
                          <a:ea typeface="+mn-ea"/>
                          <a:cs typeface="Arial" panose="020B0604020202020204" pitchFamily="34" charset="0"/>
                        </a:rPr>
                        <a:t>.</a:t>
                      </a:r>
                    </a:p>
                  </a:txBody>
                  <a:tcPr marL="9525" marR="9525" marT="9525" marB="0" anchor="ctr">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ED6E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900" b="1" dirty="0" smtClean="0">
                          <a:latin typeface="Arial" panose="020B0604020202020204" pitchFamily="34" charset="0"/>
                          <a:cs typeface="Arial" panose="020B0604020202020204" pitchFamily="34" charset="0"/>
                        </a:rPr>
                        <a:t>€      80,00</a:t>
                      </a:r>
                    </a:p>
                  </a:txBody>
                  <a:tcPr marL="0" marR="0" marT="39189" marB="0" anchor="ctr">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CED6E8"/>
                    </a:solidFill>
                  </a:tcPr>
                </a:tc>
              </a:tr>
              <a:tr h="0">
                <a:tc>
                  <a:txBody>
                    <a:bodyPr/>
                    <a:lstStyle/>
                    <a:p>
                      <a:pPr marL="393065" indent="-286385">
                        <a:lnSpc>
                          <a:spcPct val="100000"/>
                        </a:lnSpc>
                        <a:spcBef>
                          <a:spcPts val="75"/>
                        </a:spcBef>
                        <a:buFont typeface="Wingdings"/>
                        <a:buChar char=""/>
                        <a:tabLst>
                          <a:tab pos="300355" algn="l"/>
                          <a:tab pos="393700" algn="l"/>
                        </a:tabLst>
                      </a:pPr>
                      <a:r>
                        <a:rPr lang="it-IT" sz="1300" dirty="0" smtClean="0">
                          <a:latin typeface="Calibri"/>
                          <a:cs typeface="Calibri"/>
                        </a:rPr>
                        <a:t> </a:t>
                      </a:r>
                      <a:endParaRPr sz="1300" dirty="0">
                        <a:latin typeface="Calibri"/>
                        <a:cs typeface="Calibri"/>
                      </a:endParaRPr>
                    </a:p>
                  </a:txBody>
                  <a:tcPr marL="0" marR="0" marT="8645"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CED6E8"/>
                    </a:solidFill>
                  </a:tcPr>
                </a:tc>
                <a:tc>
                  <a:txBody>
                    <a:bodyPr/>
                    <a:lstStyle/>
                    <a:p>
                      <a:pPr algn="ctr" rtl="0" fontAlgn="ctr"/>
                      <a:r>
                        <a:rPr lang="en-US" sz="900" kern="1200" dirty="0">
                          <a:solidFill>
                            <a:schemeClr val="dk1"/>
                          </a:solidFill>
                          <a:latin typeface="Arial" panose="020B0604020202020204" pitchFamily="34" charset="0"/>
                          <a:ea typeface="+mn-ea"/>
                          <a:cs typeface="Arial" panose="020B0604020202020204" pitchFamily="34" charset="0"/>
                        </a:rPr>
                        <a:t>099991341812</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CED6E8"/>
                    </a:solidFill>
                  </a:tcPr>
                </a:tc>
                <a:tc>
                  <a:txBody>
                    <a:bodyPr/>
                    <a:lstStyle/>
                    <a:p>
                      <a:pPr algn="l" rtl="0" fontAlgn="ctr"/>
                      <a:r>
                        <a:rPr lang="it-IT" sz="900" b="0" kern="1200" dirty="0" smtClean="0">
                          <a:solidFill>
                            <a:schemeClr val="tx1"/>
                          </a:solidFill>
                          <a:latin typeface="Arial" panose="020B0604020202020204" pitchFamily="34" charset="0"/>
                          <a:ea typeface="+mn-ea"/>
                          <a:cs typeface="Arial" panose="020B0604020202020204" pitchFamily="34" charset="0"/>
                        </a:rPr>
                        <a:t>  Rinnovo </a:t>
                      </a:r>
                      <a:r>
                        <a:rPr lang="it-IT" sz="900" b="0" kern="1200" dirty="0">
                          <a:solidFill>
                            <a:schemeClr val="tx1"/>
                          </a:solidFill>
                          <a:latin typeface="Arial" panose="020B0604020202020204" pitchFamily="34" charset="0"/>
                          <a:ea typeface="+mn-ea"/>
                          <a:cs typeface="Arial" panose="020B0604020202020204" pitchFamily="34" charset="0"/>
                        </a:rPr>
                        <a:t>STAR BD-Interfaccia cassa </a:t>
                      </a:r>
                      <a:r>
                        <a:rPr lang="it-IT" sz="900" b="0" kern="1200" dirty="0" err="1">
                          <a:solidFill>
                            <a:schemeClr val="tx1"/>
                          </a:solidFill>
                          <a:latin typeface="Arial" panose="020B0604020202020204" pitchFamily="34" charset="0"/>
                          <a:ea typeface="+mn-ea"/>
                          <a:cs typeface="Arial" panose="020B0604020202020204" pitchFamily="34" charset="0"/>
                        </a:rPr>
                        <a:t>elett</a:t>
                      </a:r>
                      <a:r>
                        <a:rPr lang="it-IT" sz="900" b="0" kern="1200" dirty="0">
                          <a:solidFill>
                            <a:schemeClr val="tx1"/>
                          </a:solidFill>
                          <a:latin typeface="Arial" panose="020B0604020202020204" pitchFamily="34" charset="0"/>
                          <a:ea typeface="+mn-ea"/>
                          <a:cs typeface="Arial" panose="020B0604020202020204" pitchFamily="34" charset="0"/>
                        </a:rPr>
                        <a:t>.</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CED6E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900" b="1" dirty="0" smtClean="0">
                          <a:latin typeface="Arial" panose="020B0604020202020204" pitchFamily="34" charset="0"/>
                          <a:cs typeface="Arial" panose="020B0604020202020204" pitchFamily="34" charset="0"/>
                        </a:rPr>
                        <a:t>€      80,00</a:t>
                      </a:r>
                    </a:p>
                  </a:txBody>
                  <a:tcPr marL="0" marR="0" marT="39189" marB="0" anchor="ctr">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rgbClr val="CED6E8"/>
                    </a:solidFill>
                  </a:tcPr>
                </a:tc>
              </a:tr>
            </a:tbl>
          </a:graphicData>
        </a:graphic>
      </p:graphicFrame>
      <p:sp>
        <p:nvSpPr>
          <p:cNvPr id="40" name="CasellaDiTesto 39"/>
          <p:cNvSpPr txBox="1"/>
          <p:nvPr/>
        </p:nvSpPr>
        <p:spPr>
          <a:xfrm>
            <a:off x="6027323" y="1224"/>
            <a:ext cx="830677" cy="153888"/>
          </a:xfrm>
          <a:prstGeom prst="rect">
            <a:avLst/>
          </a:prstGeom>
          <a:noFill/>
        </p:spPr>
        <p:txBody>
          <a:bodyPr wrap="none" rtlCol="0">
            <a:spAutoFit/>
          </a:bodyPr>
          <a:lstStyle/>
          <a:p>
            <a:r>
              <a:rPr lang="it-IT" sz="400" dirty="0" smtClean="0">
                <a:latin typeface="Arial" panose="020B0604020202020204" pitchFamily="34" charset="0"/>
                <a:cs typeface="Arial" panose="020B0604020202020204" pitchFamily="34" charset="0"/>
              </a:rPr>
              <a:t>Modulo aggiornato 01_2020</a:t>
            </a:r>
            <a:endParaRPr lang="it-IT" sz="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472532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ttangolo arrotondato 12"/>
          <p:cNvSpPr/>
          <p:nvPr/>
        </p:nvSpPr>
        <p:spPr>
          <a:xfrm>
            <a:off x="291114" y="1801784"/>
            <a:ext cx="6213224" cy="2361545"/>
          </a:xfrm>
          <a:prstGeom prst="roundRect">
            <a:avLst/>
          </a:prstGeom>
          <a:solidFill>
            <a:srgbClr val="009DDB"/>
          </a:solidFill>
          <a:ln>
            <a:solidFill>
              <a:srgbClr val="009D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37"/>
            <a:endParaRPr lang="it-IT" sz="1013">
              <a:solidFill>
                <a:prstClr val="white"/>
              </a:solidFill>
            </a:endParaRPr>
          </a:p>
        </p:txBody>
      </p:sp>
      <p:sp>
        <p:nvSpPr>
          <p:cNvPr id="4" name="CasellaDiTesto 3"/>
          <p:cNvSpPr txBox="1"/>
          <p:nvPr/>
        </p:nvSpPr>
        <p:spPr>
          <a:xfrm>
            <a:off x="291115" y="4713956"/>
            <a:ext cx="6211286" cy="346249"/>
          </a:xfrm>
          <a:prstGeom prst="rect">
            <a:avLst/>
          </a:prstGeom>
          <a:noFill/>
        </p:spPr>
        <p:txBody>
          <a:bodyPr wrap="square" rtlCol="0">
            <a:spAutoFit/>
          </a:bodyPr>
          <a:lstStyle/>
          <a:p>
            <a:pPr defTabSz="514337"/>
            <a:r>
              <a:rPr lang="it-IT" sz="1650" b="1" dirty="0" smtClean="0">
                <a:solidFill>
                  <a:srgbClr val="002060"/>
                </a:solidFill>
              </a:rPr>
              <a:t>DETTAGLIO STAMPANTE SCONTRINO </a:t>
            </a:r>
            <a:r>
              <a:rPr lang="it-IT" sz="1650" b="1" dirty="0">
                <a:solidFill>
                  <a:srgbClr val="002060"/>
                </a:solidFill>
              </a:rPr>
              <a:t>ELETTRONICO</a:t>
            </a:r>
          </a:p>
        </p:txBody>
      </p:sp>
      <p:pic>
        <p:nvPicPr>
          <p:cNvPr id="8" name="Immagin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4664" y="5457056"/>
            <a:ext cx="1573782" cy="1362318"/>
          </a:xfrm>
          <a:prstGeom prst="rect">
            <a:avLst/>
          </a:prstGeom>
        </p:spPr>
      </p:pic>
      <p:sp>
        <p:nvSpPr>
          <p:cNvPr id="27" name="CasellaDiTesto 26"/>
          <p:cNvSpPr txBox="1"/>
          <p:nvPr/>
        </p:nvSpPr>
        <p:spPr>
          <a:xfrm>
            <a:off x="859057" y="3629406"/>
            <a:ext cx="5223068" cy="300082"/>
          </a:xfrm>
          <a:prstGeom prst="rect">
            <a:avLst/>
          </a:prstGeom>
          <a:solidFill>
            <a:schemeClr val="bg2">
              <a:lumMod val="95000"/>
            </a:schemeClr>
          </a:solidFill>
          <a:ln>
            <a:noFill/>
          </a:ln>
        </p:spPr>
        <p:txBody>
          <a:bodyPr wrap="square" rtlCol="0">
            <a:spAutoFit/>
          </a:bodyPr>
          <a:lstStyle/>
          <a:p>
            <a:pPr marL="96441" indent="-96441" defTabSz="514337">
              <a:buFont typeface="Wingdings" panose="05000000000000000000" pitchFamily="2" charset="2"/>
              <a:buChar char="§"/>
            </a:pPr>
            <a:r>
              <a:rPr lang="it-IT" sz="675" b="1" dirty="0">
                <a:solidFill>
                  <a:srgbClr val="002060"/>
                </a:solidFill>
              </a:rPr>
              <a:t>OPZIONE C</a:t>
            </a:r>
            <a:endParaRPr lang="it-IT" sz="675" dirty="0">
              <a:solidFill>
                <a:srgbClr val="002060"/>
              </a:solidFill>
            </a:endParaRPr>
          </a:p>
          <a:p>
            <a:pPr defTabSz="514337"/>
            <a:r>
              <a:rPr lang="it-IT" sz="675" dirty="0">
                <a:solidFill>
                  <a:srgbClr val="002060"/>
                </a:solidFill>
              </a:rPr>
              <a:t>Emissione tramite STAR di un documento non fiscale al quale si allega uno scontrino elettronico fatto con un qualsiasi registratore </a:t>
            </a:r>
          </a:p>
        </p:txBody>
      </p:sp>
      <p:sp>
        <p:nvSpPr>
          <p:cNvPr id="18" name="CasellaDiTesto 17"/>
          <p:cNvSpPr txBox="1"/>
          <p:nvPr/>
        </p:nvSpPr>
        <p:spPr>
          <a:xfrm>
            <a:off x="859057" y="2214261"/>
            <a:ext cx="5223068" cy="316439"/>
          </a:xfrm>
          <a:prstGeom prst="rect">
            <a:avLst/>
          </a:prstGeom>
          <a:solidFill>
            <a:schemeClr val="bg2">
              <a:lumMod val="95000"/>
            </a:schemeClr>
          </a:solidFill>
          <a:ln>
            <a:noFill/>
          </a:ln>
        </p:spPr>
        <p:txBody>
          <a:bodyPr wrap="square" rtlCol="0">
            <a:spAutoFit/>
          </a:bodyPr>
          <a:lstStyle/>
          <a:p>
            <a:pPr marL="96441" indent="-96441" defTabSz="514337">
              <a:buFont typeface="Wingdings" panose="05000000000000000000" pitchFamily="2" charset="2"/>
              <a:buChar char="§"/>
            </a:pPr>
            <a:r>
              <a:rPr lang="it-IT" sz="675" b="1" dirty="0">
                <a:solidFill>
                  <a:srgbClr val="002060"/>
                </a:solidFill>
              </a:rPr>
              <a:t>OPZIONE A </a:t>
            </a:r>
            <a:endParaRPr lang="it-IT" sz="675" dirty="0">
              <a:solidFill>
                <a:srgbClr val="002060"/>
              </a:solidFill>
            </a:endParaRPr>
          </a:p>
          <a:p>
            <a:pPr defTabSz="514337"/>
            <a:r>
              <a:rPr lang="it-IT" sz="675" dirty="0">
                <a:solidFill>
                  <a:srgbClr val="002060"/>
                </a:solidFill>
              </a:rPr>
              <a:t>Utilizzo del registratore di cassa </a:t>
            </a:r>
            <a:r>
              <a:rPr lang="it-IT" sz="675" b="1" dirty="0">
                <a:solidFill>
                  <a:srgbClr val="002060"/>
                </a:solidFill>
              </a:rPr>
              <a:t>ITALRETAIL PR2</a:t>
            </a:r>
          </a:p>
        </p:txBody>
      </p:sp>
      <p:sp>
        <p:nvSpPr>
          <p:cNvPr id="26" name="CasellaDiTesto 25"/>
          <p:cNvSpPr txBox="1"/>
          <p:nvPr/>
        </p:nvSpPr>
        <p:spPr>
          <a:xfrm>
            <a:off x="859057" y="2646143"/>
            <a:ext cx="5223068" cy="864124"/>
          </a:xfrm>
          <a:prstGeom prst="rect">
            <a:avLst/>
          </a:prstGeom>
          <a:solidFill>
            <a:schemeClr val="bg2">
              <a:lumMod val="95000"/>
            </a:schemeClr>
          </a:solidFill>
          <a:ln>
            <a:noFill/>
          </a:ln>
        </p:spPr>
        <p:txBody>
          <a:bodyPr wrap="square" rtlCol="0">
            <a:spAutoFit/>
          </a:bodyPr>
          <a:lstStyle/>
          <a:p>
            <a:pPr marL="96441" indent="-96441" defTabSz="514337">
              <a:buFont typeface="Wingdings" panose="05000000000000000000" pitchFamily="2" charset="2"/>
              <a:buChar char="§"/>
            </a:pPr>
            <a:r>
              <a:rPr lang="it-IT" sz="675" b="1" dirty="0">
                <a:solidFill>
                  <a:srgbClr val="002060"/>
                </a:solidFill>
              </a:rPr>
              <a:t>OPZIONE B</a:t>
            </a:r>
            <a:endParaRPr lang="it-IT" sz="675" dirty="0">
              <a:solidFill>
                <a:srgbClr val="002060"/>
              </a:solidFill>
            </a:endParaRPr>
          </a:p>
          <a:p>
            <a:pPr defTabSz="514337"/>
            <a:r>
              <a:rPr lang="it-IT" sz="675" dirty="0">
                <a:solidFill>
                  <a:srgbClr val="002060"/>
                </a:solidFill>
              </a:rPr>
              <a:t>Utilizzo di un registratore di cassa di altre marche dotato di uno tra i seguenti protocolli di comunicazione:</a:t>
            </a:r>
          </a:p>
          <a:p>
            <a:pPr marL="353609" lvl="1" indent="-96441" defTabSz="514337">
              <a:buFont typeface="Wingdings" panose="05000000000000000000" pitchFamily="2" charset="2"/>
              <a:buChar char="§"/>
            </a:pPr>
            <a:r>
              <a:rPr lang="it-IT" sz="675" b="1" i="1" dirty="0">
                <a:solidFill>
                  <a:srgbClr val="002060"/>
                </a:solidFill>
              </a:rPr>
              <a:t>CUSTOM</a:t>
            </a:r>
          </a:p>
          <a:p>
            <a:pPr marL="353609" lvl="1" indent="-96441" defTabSz="514337">
              <a:buFont typeface="Wingdings" panose="05000000000000000000" pitchFamily="2" charset="2"/>
              <a:buChar char="§"/>
            </a:pPr>
            <a:r>
              <a:rPr lang="it-IT" sz="675" b="1" i="1" dirty="0">
                <a:solidFill>
                  <a:srgbClr val="002060"/>
                </a:solidFill>
              </a:rPr>
              <a:t>CUSTOM DLL</a:t>
            </a:r>
          </a:p>
          <a:p>
            <a:pPr marL="353609" lvl="1" indent="-96441" defTabSz="514337">
              <a:buFont typeface="Wingdings" panose="05000000000000000000" pitchFamily="2" charset="2"/>
              <a:buChar char="§"/>
            </a:pPr>
            <a:r>
              <a:rPr lang="it-IT" sz="675" b="1" i="1" dirty="0">
                <a:solidFill>
                  <a:srgbClr val="002060"/>
                </a:solidFill>
              </a:rPr>
              <a:t>FASY XON/XOFF</a:t>
            </a:r>
          </a:p>
          <a:p>
            <a:pPr marL="353609" lvl="1" indent="-96441" defTabSz="514337">
              <a:buFont typeface="Wingdings" panose="05000000000000000000" pitchFamily="2" charset="2"/>
              <a:buChar char="§"/>
            </a:pPr>
            <a:r>
              <a:rPr lang="it-IT" sz="675" b="1" i="1" dirty="0">
                <a:solidFill>
                  <a:srgbClr val="002060"/>
                </a:solidFill>
              </a:rPr>
              <a:t>CUSTOM XON/XOFF</a:t>
            </a:r>
          </a:p>
        </p:txBody>
      </p:sp>
      <p:sp>
        <p:nvSpPr>
          <p:cNvPr id="17" name="CasellaDiTesto 16"/>
          <p:cNvSpPr txBox="1"/>
          <p:nvPr/>
        </p:nvSpPr>
        <p:spPr>
          <a:xfrm>
            <a:off x="1817893" y="1908933"/>
            <a:ext cx="4264233" cy="261739"/>
          </a:xfrm>
          <a:prstGeom prst="rect">
            <a:avLst/>
          </a:prstGeom>
          <a:noFill/>
        </p:spPr>
        <p:txBody>
          <a:bodyPr wrap="square" rtlCol="0">
            <a:spAutoFit/>
          </a:bodyPr>
          <a:lstStyle/>
          <a:p>
            <a:pPr defTabSz="514337"/>
            <a:r>
              <a:rPr lang="it-IT" sz="1013" b="1" dirty="0">
                <a:solidFill>
                  <a:prstClr val="white"/>
                </a:solidFill>
              </a:rPr>
              <a:t>INTEGRAZIONE CON STAR</a:t>
            </a:r>
          </a:p>
        </p:txBody>
      </p:sp>
      <p:graphicFrame>
        <p:nvGraphicFramePr>
          <p:cNvPr id="2" name="Tabella 1"/>
          <p:cNvGraphicFramePr>
            <a:graphicFrameLocks noGrp="1"/>
          </p:cNvGraphicFramePr>
          <p:nvPr>
            <p:extLst>
              <p:ext uri="{D42A27DB-BD31-4B8C-83A1-F6EECF244321}">
                <p14:modId xmlns:p14="http://schemas.microsoft.com/office/powerpoint/2010/main" val="1370354359"/>
              </p:ext>
            </p:extLst>
          </p:nvPr>
        </p:nvGraphicFramePr>
        <p:xfrm>
          <a:off x="290286" y="7191958"/>
          <a:ext cx="6212116" cy="941190"/>
        </p:xfrm>
        <a:graphic>
          <a:graphicData uri="http://schemas.openxmlformats.org/drawingml/2006/table">
            <a:tbl>
              <a:tblPr firstRow="1" bandRow="1"/>
              <a:tblGrid>
                <a:gridCol w="1093164"/>
                <a:gridCol w="2932624"/>
                <a:gridCol w="1093164"/>
                <a:gridCol w="1093164"/>
              </a:tblGrid>
              <a:tr h="117872">
                <a:tc>
                  <a:txBody>
                    <a:bodyPr/>
                    <a:lstStyle/>
                    <a:p>
                      <a:pPr algn="ctr" rtl="0" fontAlgn="ctr"/>
                      <a:r>
                        <a:rPr lang="en-US" sz="1200" b="1" i="0" u="none" strike="noStrike" dirty="0">
                          <a:solidFill>
                            <a:srgbClr val="FFFFFF"/>
                          </a:solidFill>
                          <a:effectLst/>
                          <a:latin typeface="Calibri"/>
                        </a:rPr>
                        <a:t>CODICE</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5B9BD5"/>
                    </a:solidFill>
                  </a:tcPr>
                </a:tc>
                <a:tc>
                  <a:txBody>
                    <a:bodyPr/>
                    <a:lstStyle/>
                    <a:p>
                      <a:pPr algn="ctr" rtl="0" fontAlgn="ctr"/>
                      <a:r>
                        <a:rPr lang="en-US" sz="1200" b="1" i="0" u="none" strike="noStrike">
                          <a:solidFill>
                            <a:srgbClr val="FFFFFF"/>
                          </a:solidFill>
                          <a:effectLst/>
                          <a:latin typeface="Calibri"/>
                        </a:rPr>
                        <a:t>DESCRIZIONE</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5B9BD5"/>
                    </a:solidFill>
                  </a:tcPr>
                </a:tc>
                <a:tc>
                  <a:txBody>
                    <a:bodyPr/>
                    <a:lstStyle/>
                    <a:p>
                      <a:pPr algn="ctr" rtl="0" fontAlgn="ctr"/>
                      <a:r>
                        <a:rPr lang="en-US" sz="1200" b="1" i="0" u="none" strike="noStrike">
                          <a:solidFill>
                            <a:srgbClr val="FFFFFF"/>
                          </a:solidFill>
                          <a:effectLst/>
                          <a:latin typeface="Calibri"/>
                        </a:rPr>
                        <a:t>GERARCHIA</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5B9BD5"/>
                    </a:solidFill>
                  </a:tcPr>
                </a:tc>
                <a:tc>
                  <a:txBody>
                    <a:bodyPr/>
                    <a:lstStyle/>
                    <a:p>
                      <a:pPr algn="ctr" rtl="0" fontAlgn="ctr"/>
                      <a:r>
                        <a:rPr lang="en-US" sz="1200" b="1" i="0" u="none" strike="noStrike">
                          <a:solidFill>
                            <a:srgbClr val="FFFFFF"/>
                          </a:solidFill>
                          <a:effectLst/>
                          <a:latin typeface="Calibri"/>
                        </a:rPr>
                        <a:t> LISTINO </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5B9BD5"/>
                    </a:solidFill>
                  </a:tcPr>
                </a:tc>
              </a:tr>
              <a:tr h="123230">
                <a:tc>
                  <a:txBody>
                    <a:bodyPr/>
                    <a:lstStyle/>
                    <a:p>
                      <a:pPr algn="ctr" rtl="0" fontAlgn="ctr"/>
                      <a:r>
                        <a:rPr lang="en-US" sz="1200" b="0" i="0" u="none" strike="noStrike" dirty="0">
                          <a:solidFill>
                            <a:srgbClr val="000000"/>
                          </a:solidFill>
                          <a:effectLst/>
                          <a:latin typeface="Calibri"/>
                        </a:rPr>
                        <a:t>099991311812</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rtl="0" fontAlgn="ctr"/>
                      <a:r>
                        <a:rPr lang="en-US" sz="1200" b="0" i="0" u="none" strike="noStrike">
                          <a:solidFill>
                            <a:srgbClr val="000000"/>
                          </a:solidFill>
                          <a:effectLst/>
                          <a:latin typeface="Calibri"/>
                        </a:rPr>
                        <a:t>STAR - Interfaccia cassa elettronica</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rtl="0" fontAlgn="ctr"/>
                      <a:r>
                        <a:rPr lang="en-US" sz="1200" b="0" i="0" u="none" strike="noStrike">
                          <a:solidFill>
                            <a:srgbClr val="000000"/>
                          </a:solidFill>
                          <a:effectLst/>
                          <a:latin typeface="Calibri"/>
                        </a:rPr>
                        <a:t>7DI120885R</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rtl="0" fontAlgn="ctr"/>
                      <a:r>
                        <a:rPr lang="en-US" sz="1200" b="0" i="0" u="none" strike="noStrike" dirty="0">
                          <a:solidFill>
                            <a:srgbClr val="000000"/>
                          </a:solidFill>
                          <a:effectLst/>
                          <a:latin typeface="Calibri"/>
                        </a:rPr>
                        <a:t> €             </a:t>
                      </a:r>
                      <a:r>
                        <a:rPr lang="en-US" sz="1200" b="0" i="0" u="none" strike="noStrike" dirty="0" smtClean="0">
                          <a:solidFill>
                            <a:srgbClr val="000000"/>
                          </a:solidFill>
                          <a:effectLst/>
                          <a:latin typeface="Calibri"/>
                        </a:rPr>
                        <a:t>80,00 </a:t>
                      </a:r>
                      <a:endParaRPr lang="en-US" sz="1200" b="0" i="0" u="none" strike="noStrike" dirty="0">
                        <a:solidFill>
                          <a:srgbClr val="000000"/>
                        </a:solidFill>
                        <a:effectLst/>
                        <a:latin typeface="Calibri"/>
                      </a:endParaRP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r>
              <a:tr h="117872">
                <a:tc>
                  <a:txBody>
                    <a:bodyPr/>
                    <a:lstStyle/>
                    <a:p>
                      <a:pPr algn="ctr" rtl="0" fontAlgn="ctr"/>
                      <a:r>
                        <a:rPr lang="en-US" sz="1200" b="0" i="0" u="none" strike="noStrike" dirty="0">
                          <a:solidFill>
                            <a:srgbClr val="000000"/>
                          </a:solidFill>
                          <a:effectLst/>
                          <a:latin typeface="Calibri"/>
                        </a:rPr>
                        <a:t>099991321812</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c>
                  <a:txBody>
                    <a:bodyPr/>
                    <a:lstStyle/>
                    <a:p>
                      <a:pPr algn="ctr" rtl="0" fontAlgn="ctr"/>
                      <a:r>
                        <a:rPr lang="it-IT" sz="1200" b="0" i="0" u="none" strike="noStrike" dirty="0">
                          <a:solidFill>
                            <a:srgbClr val="000000"/>
                          </a:solidFill>
                          <a:effectLst/>
                          <a:latin typeface="Calibri"/>
                        </a:rPr>
                        <a:t>Rinnovo STAR - Interfaccia cassa </a:t>
                      </a:r>
                      <a:r>
                        <a:rPr lang="it-IT" sz="1200" b="0" i="0" u="none" strike="noStrike" dirty="0" err="1">
                          <a:solidFill>
                            <a:srgbClr val="000000"/>
                          </a:solidFill>
                          <a:effectLst/>
                          <a:latin typeface="Calibri"/>
                        </a:rPr>
                        <a:t>elett</a:t>
                      </a:r>
                      <a:r>
                        <a:rPr lang="it-IT" sz="1200" b="0" i="0" u="none" strike="noStrike" dirty="0">
                          <a:solidFill>
                            <a:srgbClr val="000000"/>
                          </a:solidFill>
                          <a:effectLst/>
                          <a:latin typeface="Calibri"/>
                        </a:rPr>
                        <a:t>.</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c>
                  <a:txBody>
                    <a:bodyPr/>
                    <a:lstStyle/>
                    <a:p>
                      <a:pPr algn="ctr" rtl="0" fontAlgn="ctr"/>
                      <a:r>
                        <a:rPr lang="en-US" sz="1200" b="0" i="0" u="none" strike="noStrike">
                          <a:solidFill>
                            <a:srgbClr val="000000"/>
                          </a:solidFill>
                          <a:effectLst/>
                          <a:latin typeface="Calibri"/>
                        </a:rPr>
                        <a:t>7DI120885R</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c>
                  <a:txBody>
                    <a:bodyPr/>
                    <a:lstStyle/>
                    <a:p>
                      <a:pPr algn="ctr" rtl="0" fontAlgn="ctr"/>
                      <a:r>
                        <a:rPr lang="en-US" sz="1200" b="0" i="0" u="none" strike="noStrike" dirty="0">
                          <a:solidFill>
                            <a:srgbClr val="000000"/>
                          </a:solidFill>
                          <a:effectLst/>
                          <a:latin typeface="Calibri"/>
                        </a:rPr>
                        <a:t> €             </a:t>
                      </a:r>
                      <a:r>
                        <a:rPr lang="en-US" sz="1200" b="0" i="0" u="none" strike="noStrike" dirty="0" smtClean="0">
                          <a:solidFill>
                            <a:srgbClr val="000000"/>
                          </a:solidFill>
                          <a:effectLst/>
                          <a:latin typeface="Calibri"/>
                        </a:rPr>
                        <a:t>80,00 </a:t>
                      </a:r>
                      <a:endParaRPr lang="en-US" sz="1200" b="0" i="0" u="none" strike="noStrike" dirty="0">
                        <a:solidFill>
                          <a:srgbClr val="000000"/>
                        </a:solidFill>
                        <a:effectLst/>
                        <a:latin typeface="Calibri"/>
                      </a:endParaRP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r>
              <a:tr h="117872">
                <a:tc>
                  <a:txBody>
                    <a:bodyPr/>
                    <a:lstStyle/>
                    <a:p>
                      <a:pPr algn="ctr" rtl="0" fontAlgn="ctr"/>
                      <a:r>
                        <a:rPr lang="en-US" sz="1200" b="0" i="0" u="none" strike="noStrike" dirty="0">
                          <a:solidFill>
                            <a:srgbClr val="000000"/>
                          </a:solidFill>
                          <a:effectLst/>
                          <a:latin typeface="Calibri"/>
                        </a:rPr>
                        <a:t>099991331812</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rtl="0" fontAlgn="ctr"/>
                      <a:r>
                        <a:rPr lang="it-IT" sz="1200" b="0" i="0" u="none" strike="noStrike" dirty="0">
                          <a:solidFill>
                            <a:srgbClr val="000000"/>
                          </a:solidFill>
                          <a:effectLst/>
                          <a:latin typeface="Calibri"/>
                        </a:rPr>
                        <a:t>STAR BD - Interfaccia cassa elettronica</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rtl="0" fontAlgn="ctr"/>
                      <a:r>
                        <a:rPr lang="en-US" sz="1200" b="0" i="0" u="none" strike="noStrike">
                          <a:solidFill>
                            <a:srgbClr val="000000"/>
                          </a:solidFill>
                          <a:effectLst/>
                          <a:latin typeface="Calibri"/>
                        </a:rPr>
                        <a:t>7DI120885R</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rtl="0" fontAlgn="ctr"/>
                      <a:r>
                        <a:rPr lang="en-US" sz="1200" b="0" i="0" u="none" strike="noStrike" dirty="0">
                          <a:solidFill>
                            <a:srgbClr val="000000"/>
                          </a:solidFill>
                          <a:effectLst/>
                          <a:latin typeface="Calibri"/>
                        </a:rPr>
                        <a:t> €             </a:t>
                      </a:r>
                      <a:r>
                        <a:rPr lang="en-US" sz="1200" b="0" i="0" u="none" strike="noStrike" dirty="0" smtClean="0">
                          <a:solidFill>
                            <a:srgbClr val="000000"/>
                          </a:solidFill>
                          <a:effectLst/>
                          <a:latin typeface="Calibri"/>
                        </a:rPr>
                        <a:t>80,00</a:t>
                      </a:r>
                      <a:endParaRPr lang="en-US" sz="1200" b="0" i="0" u="none" strike="noStrike" dirty="0">
                        <a:solidFill>
                          <a:srgbClr val="000000"/>
                        </a:solidFill>
                        <a:effectLst/>
                        <a:latin typeface="Calibri"/>
                      </a:endParaRP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r>
              <a:tr h="117872">
                <a:tc>
                  <a:txBody>
                    <a:bodyPr/>
                    <a:lstStyle/>
                    <a:p>
                      <a:pPr algn="ctr" rtl="0" fontAlgn="ctr"/>
                      <a:r>
                        <a:rPr lang="en-US" sz="1200" b="0" i="0" u="none" strike="noStrike" dirty="0">
                          <a:solidFill>
                            <a:srgbClr val="000000"/>
                          </a:solidFill>
                          <a:effectLst/>
                          <a:latin typeface="Calibri"/>
                        </a:rPr>
                        <a:t>099991341812</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c>
                  <a:txBody>
                    <a:bodyPr/>
                    <a:lstStyle/>
                    <a:p>
                      <a:pPr algn="ctr" rtl="0" fontAlgn="ctr"/>
                      <a:r>
                        <a:rPr lang="it-IT" sz="1200" b="0" i="0" u="none" strike="noStrike" dirty="0">
                          <a:solidFill>
                            <a:srgbClr val="000000"/>
                          </a:solidFill>
                          <a:effectLst/>
                          <a:latin typeface="Calibri"/>
                        </a:rPr>
                        <a:t>Rinnovo STAR BD-Interfaccia cassa </a:t>
                      </a:r>
                      <a:r>
                        <a:rPr lang="it-IT" sz="1200" b="0" i="0" u="none" strike="noStrike" dirty="0" err="1">
                          <a:solidFill>
                            <a:srgbClr val="000000"/>
                          </a:solidFill>
                          <a:effectLst/>
                          <a:latin typeface="Calibri"/>
                        </a:rPr>
                        <a:t>elett</a:t>
                      </a:r>
                      <a:r>
                        <a:rPr lang="it-IT" sz="1200" b="0" i="0" u="none" strike="noStrike" dirty="0">
                          <a:solidFill>
                            <a:srgbClr val="000000"/>
                          </a:solidFill>
                          <a:effectLst/>
                          <a:latin typeface="Calibri"/>
                        </a:rPr>
                        <a:t>.</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c>
                  <a:txBody>
                    <a:bodyPr/>
                    <a:lstStyle/>
                    <a:p>
                      <a:pPr algn="ctr" rtl="0" fontAlgn="ctr"/>
                      <a:r>
                        <a:rPr lang="en-US" sz="1200" b="0" i="0" u="none" strike="noStrike" dirty="0">
                          <a:solidFill>
                            <a:srgbClr val="000000"/>
                          </a:solidFill>
                          <a:effectLst/>
                          <a:latin typeface="Calibri"/>
                        </a:rPr>
                        <a:t>7DI120885R</a:t>
                      </a: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c>
                  <a:txBody>
                    <a:bodyPr/>
                    <a:lstStyle/>
                    <a:p>
                      <a:pPr algn="ctr" rtl="0" fontAlgn="ctr"/>
                      <a:r>
                        <a:rPr lang="en-US" sz="1200" b="0" i="0" u="none" strike="noStrike" dirty="0">
                          <a:solidFill>
                            <a:srgbClr val="000000"/>
                          </a:solidFill>
                          <a:effectLst/>
                          <a:latin typeface="Calibri"/>
                        </a:rPr>
                        <a:t> €             </a:t>
                      </a:r>
                      <a:r>
                        <a:rPr lang="en-US" sz="1200" b="0" i="0" u="none" strike="noStrike" dirty="0" smtClean="0">
                          <a:solidFill>
                            <a:srgbClr val="000000"/>
                          </a:solidFill>
                          <a:effectLst/>
                          <a:latin typeface="Calibri"/>
                        </a:rPr>
                        <a:t>80,00 </a:t>
                      </a:r>
                      <a:endParaRPr lang="en-US" sz="1200" b="0" i="0" u="none" strike="noStrike" dirty="0">
                        <a:solidFill>
                          <a:srgbClr val="000000"/>
                        </a:solidFill>
                        <a:effectLst/>
                        <a:latin typeface="Calibri"/>
                      </a:endParaRPr>
                    </a:p>
                  </a:txBody>
                  <a:tcPr marL="5358" marR="5358" marT="535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r>
            </a:tbl>
          </a:graphicData>
        </a:graphic>
      </p:graphicFrame>
      <p:sp>
        <p:nvSpPr>
          <p:cNvPr id="3" name="CasellaDiTesto 2"/>
          <p:cNvSpPr txBox="1"/>
          <p:nvPr/>
        </p:nvSpPr>
        <p:spPr>
          <a:xfrm>
            <a:off x="2082092" y="5656722"/>
            <a:ext cx="4429161" cy="1107996"/>
          </a:xfrm>
          <a:prstGeom prst="rect">
            <a:avLst/>
          </a:prstGeom>
          <a:noFill/>
        </p:spPr>
        <p:txBody>
          <a:bodyPr wrap="square" rtlCol="0">
            <a:spAutoFit/>
          </a:bodyPr>
          <a:lstStyle/>
          <a:p>
            <a:r>
              <a:rPr lang="it-IT" sz="1100" dirty="0"/>
              <a:t>Non vendiamo hardware</a:t>
            </a:r>
          </a:p>
          <a:p>
            <a:r>
              <a:rPr lang="it-IT" sz="1100" dirty="0"/>
              <a:t>Le officine che vogliono </a:t>
            </a:r>
            <a:r>
              <a:rPr lang="it-IT" sz="1100" dirty="0" smtClean="0"/>
              <a:t>acquistare </a:t>
            </a:r>
            <a:r>
              <a:rPr lang="it-IT" sz="1100" dirty="0"/>
              <a:t>questo registratore devono andare presso un rivenditore </a:t>
            </a:r>
            <a:r>
              <a:rPr lang="it-IT" sz="1100" dirty="0" err="1"/>
              <a:t>Italretail</a:t>
            </a:r>
            <a:r>
              <a:rPr lang="it-IT" sz="1100" dirty="0"/>
              <a:t> oppure possono comprarne altri modelli che abbiamo i protocolli di comunicazione indicati. </a:t>
            </a:r>
            <a:endParaRPr lang="it-IT" sz="1100" dirty="0" smtClean="0"/>
          </a:p>
          <a:p>
            <a:r>
              <a:rPr lang="it-IT" sz="1100" dirty="0" smtClean="0"/>
              <a:t>Con </a:t>
            </a:r>
            <a:r>
              <a:rPr lang="it-IT" sz="1100" dirty="0"/>
              <a:t>altri modelli l’integrazione sarà possibile ma con meno possibilità di </a:t>
            </a:r>
            <a:r>
              <a:rPr lang="it-IT" sz="1100" dirty="0" smtClean="0"/>
              <a:t>personalizzazione.</a:t>
            </a:r>
            <a:endParaRPr lang="en-US" sz="1100" dirty="0"/>
          </a:p>
        </p:txBody>
      </p:sp>
      <p:sp>
        <p:nvSpPr>
          <p:cNvPr id="5" name="Rettangolo 4"/>
          <p:cNvSpPr/>
          <p:nvPr/>
        </p:nvSpPr>
        <p:spPr>
          <a:xfrm>
            <a:off x="301018" y="5266208"/>
            <a:ext cx="784189" cy="248209"/>
          </a:xfrm>
          <a:prstGeom prst="rect">
            <a:avLst/>
          </a:prstGeom>
        </p:spPr>
        <p:txBody>
          <a:bodyPr wrap="none">
            <a:spAutoFit/>
          </a:bodyPr>
          <a:lstStyle/>
          <a:p>
            <a:r>
              <a:rPr lang="it-IT" sz="1013" b="1" dirty="0">
                <a:solidFill>
                  <a:srgbClr val="002060"/>
                </a:solidFill>
              </a:rPr>
              <a:t>OPZIONE A</a:t>
            </a:r>
            <a:endParaRPr lang="it-IT" sz="1013" dirty="0"/>
          </a:p>
        </p:txBody>
      </p:sp>
      <p:sp>
        <p:nvSpPr>
          <p:cNvPr id="21" name="object 29"/>
          <p:cNvSpPr txBox="1"/>
          <p:nvPr/>
        </p:nvSpPr>
        <p:spPr>
          <a:xfrm>
            <a:off x="290286" y="776173"/>
            <a:ext cx="6220967" cy="255552"/>
          </a:xfrm>
          <a:prstGeom prst="rect">
            <a:avLst/>
          </a:prstGeom>
          <a:solidFill>
            <a:srgbClr val="FFD200"/>
          </a:solidFill>
        </p:spPr>
        <p:txBody>
          <a:bodyPr vert="horz" wrap="square" lIns="0" tIns="4034" rIns="0" bIns="0" rtlCol="0">
            <a:spAutoFit/>
          </a:bodyPr>
          <a:lstStyle/>
          <a:p>
            <a:pPr marL="82415">
              <a:spcBef>
                <a:spcPts val="32"/>
              </a:spcBef>
            </a:pPr>
            <a:r>
              <a:rPr sz="1634" b="1" spc="-5" dirty="0">
                <a:solidFill>
                  <a:srgbClr val="1E477C"/>
                </a:solidFill>
                <a:latin typeface="Tahoma"/>
                <a:cs typeface="Tahoma"/>
              </a:rPr>
              <a:t>Technical</a:t>
            </a:r>
            <a:r>
              <a:rPr sz="1634" b="1" spc="-18" dirty="0">
                <a:solidFill>
                  <a:srgbClr val="1E477C"/>
                </a:solidFill>
                <a:latin typeface="Tahoma"/>
                <a:cs typeface="Tahoma"/>
              </a:rPr>
              <a:t> </a:t>
            </a:r>
            <a:r>
              <a:rPr sz="1634" b="1" spc="-5" dirty="0">
                <a:solidFill>
                  <a:srgbClr val="1E477C"/>
                </a:solidFill>
                <a:latin typeface="Tahoma"/>
                <a:cs typeface="Tahoma"/>
              </a:rPr>
              <a:t>Equipments</a:t>
            </a:r>
            <a:endParaRPr sz="1634" dirty="0">
              <a:latin typeface="Tahoma"/>
              <a:cs typeface="Tahoma"/>
            </a:endParaRPr>
          </a:p>
        </p:txBody>
      </p:sp>
      <p:pic>
        <p:nvPicPr>
          <p:cNvPr id="22"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4698" r="4698"/>
          <a:stretch/>
        </p:blipFill>
        <p:spPr bwMode="auto">
          <a:xfrm>
            <a:off x="294102" y="123875"/>
            <a:ext cx="6210236" cy="5908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object 30"/>
          <p:cNvSpPr txBox="1"/>
          <p:nvPr/>
        </p:nvSpPr>
        <p:spPr>
          <a:xfrm>
            <a:off x="291114" y="1138706"/>
            <a:ext cx="6213224" cy="290946"/>
          </a:xfrm>
          <a:prstGeom prst="rect">
            <a:avLst/>
          </a:prstGeom>
          <a:ln w="6350">
            <a:solidFill>
              <a:schemeClr val="tx1"/>
            </a:solidFill>
          </a:ln>
        </p:spPr>
        <p:txBody>
          <a:bodyPr vert="horz" wrap="square" lIns="0" tIns="11526" rIns="0" bIns="0" rtlCol="0" anchor="ctr">
            <a:spAutoFit/>
          </a:bodyPr>
          <a:lstStyle/>
          <a:p>
            <a:pPr marL="11527" algn="ctr">
              <a:spcBef>
                <a:spcPts val="91"/>
              </a:spcBef>
              <a:tabLst>
                <a:tab pos="1897842" algn="l"/>
                <a:tab pos="6134414" algn="l"/>
              </a:tabLst>
            </a:pPr>
            <a:r>
              <a:rPr lang="it-IT" sz="1815" b="1" spc="-9" dirty="0" smtClean="0">
                <a:uFill>
                  <a:solidFill>
                    <a:srgbClr val="497CBA"/>
                  </a:solidFill>
                </a:uFill>
                <a:latin typeface="Calibri"/>
                <a:cs typeface="Calibri"/>
              </a:rPr>
              <a:t>DETTAGLIO CASSA ELETTRONICA</a:t>
            </a:r>
            <a:endParaRPr sz="1815" dirty="0">
              <a:latin typeface="Calibri"/>
              <a:cs typeface="Calibri"/>
            </a:endParaRPr>
          </a:p>
        </p:txBody>
      </p:sp>
      <p:sp>
        <p:nvSpPr>
          <p:cNvPr id="6" name="Rettangolo 5"/>
          <p:cNvSpPr/>
          <p:nvPr/>
        </p:nvSpPr>
        <p:spPr>
          <a:xfrm>
            <a:off x="290286" y="9274641"/>
            <a:ext cx="6212114" cy="430887"/>
          </a:xfrm>
          <a:prstGeom prst="rect">
            <a:avLst/>
          </a:prstGeom>
        </p:spPr>
        <p:txBody>
          <a:bodyPr wrap="square">
            <a:spAutoFit/>
          </a:bodyPr>
          <a:lstStyle/>
          <a:p>
            <a:r>
              <a:rPr lang="it-IT" sz="1100" dirty="0"/>
              <a:t>Il cliente potrà acquistare </a:t>
            </a:r>
            <a:r>
              <a:rPr lang="it-IT" sz="1100" dirty="0" smtClean="0"/>
              <a:t>la </a:t>
            </a:r>
            <a:r>
              <a:rPr lang="it-IT" sz="1100" dirty="0"/>
              <a:t>stampante presso qualsiasi rivenditore </a:t>
            </a:r>
            <a:r>
              <a:rPr lang="it-IT" sz="1100" dirty="0" err="1"/>
              <a:t>Italretail</a:t>
            </a:r>
            <a:r>
              <a:rPr lang="it-IT" sz="1100" dirty="0"/>
              <a:t>. </a:t>
            </a:r>
            <a:endParaRPr lang="it-IT" sz="1100" dirty="0" smtClean="0"/>
          </a:p>
          <a:p>
            <a:r>
              <a:rPr lang="it-IT" sz="1100" dirty="0" smtClean="0"/>
              <a:t>Per </a:t>
            </a:r>
            <a:r>
              <a:rPr lang="it-IT" sz="1100" dirty="0"/>
              <a:t>scoprire il centro </a:t>
            </a:r>
            <a:r>
              <a:rPr lang="it-IT" sz="1100" dirty="0" err="1"/>
              <a:t>Italretail</a:t>
            </a:r>
            <a:r>
              <a:rPr lang="it-IT" sz="1100" dirty="0"/>
              <a:t> più vicino, scrivete a info@italretail.it </a:t>
            </a:r>
          </a:p>
        </p:txBody>
      </p:sp>
      <p:sp>
        <p:nvSpPr>
          <p:cNvPr id="28" name="CasellaDiTesto 27"/>
          <p:cNvSpPr txBox="1"/>
          <p:nvPr/>
        </p:nvSpPr>
        <p:spPr>
          <a:xfrm>
            <a:off x="6027323" y="1224"/>
            <a:ext cx="830677" cy="153888"/>
          </a:xfrm>
          <a:prstGeom prst="rect">
            <a:avLst/>
          </a:prstGeom>
          <a:noFill/>
        </p:spPr>
        <p:txBody>
          <a:bodyPr wrap="none" rtlCol="0">
            <a:spAutoFit/>
          </a:bodyPr>
          <a:lstStyle/>
          <a:p>
            <a:r>
              <a:rPr lang="it-IT" sz="400" dirty="0" smtClean="0">
                <a:latin typeface="Arial" panose="020B0604020202020204" pitchFamily="34" charset="0"/>
                <a:cs typeface="Arial" panose="020B0604020202020204" pitchFamily="34" charset="0"/>
              </a:rPr>
              <a:t>Modulo aggiornato 01_2020</a:t>
            </a:r>
            <a:endParaRPr lang="it-IT" sz="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661184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9878</TotalTime>
  <Words>1271</Words>
  <Application>Microsoft Office PowerPoint</Application>
  <PresentationFormat>A4 (21x29,7 cm)</PresentationFormat>
  <Paragraphs>143</Paragraphs>
  <Slides>2</Slides>
  <Notes>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vt:i4>
      </vt:variant>
    </vt:vector>
  </HeadingPairs>
  <TitlesOfParts>
    <vt:vector size="8" baseType="lpstr">
      <vt:lpstr>Arial</vt:lpstr>
      <vt:lpstr>Calibri</vt:lpstr>
      <vt:lpstr>Tahoma</vt:lpstr>
      <vt:lpstr>Times New Roman</vt:lpstr>
      <vt:lpstr>Wingdings</vt:lpstr>
      <vt:lpstr>Tema di Office</vt:lpstr>
      <vt:lpstr>Presentazione standard di PowerPoint</vt:lpstr>
      <vt:lpstr>Presentazione standard di PowerPoint</vt:lpstr>
    </vt:vector>
  </TitlesOfParts>
  <Company>FIATGROUP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Silvio Verrino</dc:creator>
  <cp:lastModifiedBy>Dainotto Danilo (M)</cp:lastModifiedBy>
  <cp:revision>101</cp:revision>
  <cp:lastPrinted>2020-01-10T07:33:21Z</cp:lastPrinted>
  <dcterms:created xsi:type="dcterms:W3CDTF">2018-03-30T07:36:59Z</dcterms:created>
  <dcterms:modified xsi:type="dcterms:W3CDTF">2020-02-19T11:25:54Z</dcterms:modified>
</cp:coreProperties>
</file>