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7499350" cy="107965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3835" autoAdjust="0"/>
  </p:normalViewPr>
  <p:slideViewPr>
    <p:cSldViewPr>
      <p:cViewPr>
        <p:scale>
          <a:sx n="75" d="100"/>
          <a:sy n="75" d="100"/>
        </p:scale>
        <p:origin x="3708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50243" cy="539485"/>
          </a:xfrm>
          <a:prstGeom prst="rect">
            <a:avLst/>
          </a:prstGeom>
        </p:spPr>
        <p:txBody>
          <a:bodyPr vert="horz" lIns="98892" tIns="49446" rIns="98892" bIns="494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47358" y="0"/>
            <a:ext cx="3250243" cy="539485"/>
          </a:xfrm>
          <a:prstGeom prst="rect">
            <a:avLst/>
          </a:prstGeom>
        </p:spPr>
        <p:txBody>
          <a:bodyPr vert="horz" lIns="98892" tIns="49446" rIns="98892" bIns="49446" rtlCol="0"/>
          <a:lstStyle>
            <a:lvl1pPr algn="r">
              <a:defRPr sz="1300"/>
            </a:lvl1pPr>
          </a:lstStyle>
          <a:p>
            <a:fld id="{EC01725C-9710-4DDA-8D4D-698A7B6F79C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811213"/>
            <a:ext cx="2801938" cy="4048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92" tIns="49446" rIns="98892" bIns="49446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0462" y="5127690"/>
            <a:ext cx="5998429" cy="4858809"/>
          </a:xfrm>
          <a:prstGeom prst="rect">
            <a:avLst/>
          </a:prstGeom>
        </p:spPr>
        <p:txBody>
          <a:bodyPr vert="horz" lIns="98892" tIns="49446" rIns="98892" bIns="4944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255380"/>
            <a:ext cx="3250243" cy="539485"/>
          </a:xfrm>
          <a:prstGeom prst="rect">
            <a:avLst/>
          </a:prstGeom>
        </p:spPr>
        <p:txBody>
          <a:bodyPr vert="horz" lIns="98892" tIns="49446" rIns="98892" bIns="494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47358" y="10255380"/>
            <a:ext cx="3250243" cy="539485"/>
          </a:xfrm>
          <a:prstGeom prst="rect">
            <a:avLst/>
          </a:prstGeom>
        </p:spPr>
        <p:txBody>
          <a:bodyPr vert="horz" lIns="98892" tIns="49446" rIns="98892" bIns="49446" rtlCol="0" anchor="b"/>
          <a:lstStyle>
            <a:lvl1pPr algn="r">
              <a:defRPr sz="13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803500" indent="-309039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236155" indent="-247231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730616" indent="-247231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225078" indent="-247231" algn="l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719540" indent="-2472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3214002" indent="-2472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708464" indent="-2472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4202925" indent="-2472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7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callcenter@magnetimarell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16940"/>
            <a:ext cx="68761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 smtClean="0"/>
              <a:t>RICHIESTA di INTERVENTO strumento diagnosi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61373" y="3829450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dirty="0" smtClean="0"/>
              <a:t>Si richiede un intervento di riparazione per il seguente Strumento di Diagnosi:</a:t>
            </a:r>
            <a:endParaRPr lang="it-IT" altLang="en-US" sz="1000" dirty="0"/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43118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 invita il cliente a prendere visione dell’informativa disponibile sul sito internet  </a:t>
            </a:r>
            <a:r>
              <a:rPr lang="it-IT" sz="600" dirty="0">
                <a:solidFill>
                  <a:srgbClr val="0000FF"/>
                </a:solidFill>
                <a:cs typeface="Arial"/>
              </a:rPr>
              <a:t>www.magnetimarelli-aftermarket.it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</a:t>
            </a:r>
            <a:r>
              <a:rPr lang="fr-FR" sz="600" dirty="0"/>
              <a:t>			              </a:t>
            </a:r>
            <a:r>
              <a:rPr lang="fr-FR" sz="600" dirty="0" smtClean="0"/>
              <a:t>				 Modulo </a:t>
            </a:r>
            <a:r>
              <a:rPr lang="fr-FR" sz="600" dirty="0" err="1"/>
              <a:t>Richiesta</a:t>
            </a:r>
            <a:r>
              <a:rPr lang="fr-FR" sz="600" dirty="0"/>
              <a:t> </a:t>
            </a:r>
            <a:r>
              <a:rPr lang="fr-FR" sz="600" dirty="0" err="1" smtClean="0"/>
              <a:t>Riparazione</a:t>
            </a:r>
            <a:r>
              <a:rPr lang="fr-FR" sz="600" dirty="0" smtClean="0"/>
              <a:t> </a:t>
            </a:r>
            <a:r>
              <a:rPr lang="fr-FR" sz="600" dirty="0" smtClean="0"/>
              <a:t>FLEX_LOGIC_DIV.0_VISION</a:t>
            </a:r>
            <a:r>
              <a:rPr lang="fr-FR" sz="600" dirty="0" smtClean="0"/>
              <a:t>_ SECURITY PASS_ </a:t>
            </a:r>
            <a:r>
              <a:rPr lang="fr-FR" sz="600" dirty="0" smtClean="0"/>
              <a:t>06/2020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3871148" y="8553400"/>
            <a:ext cx="264372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3888139" y="8553400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</a:t>
            </a:r>
            <a:r>
              <a:rPr lang="it-IT" altLang="en-US" sz="800" dirty="0" smtClean="0"/>
              <a:t>del Cliente</a:t>
            </a:r>
            <a:endParaRPr lang="en-US" altLang="en-US" sz="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2346" y="7141464"/>
            <a:ext cx="66836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dirty="0" smtClean="0">
                <a:latin typeface="Calibri" panose="020F0502020204030204" pitchFamily="34" charset="0"/>
              </a:rPr>
              <a:t>Il </a:t>
            </a:r>
            <a:r>
              <a:rPr lang="it-IT" sz="1000" dirty="0">
                <a:latin typeface="Calibri" panose="020F0502020204030204" pitchFamily="34" charset="0"/>
              </a:rPr>
              <a:t>Tester può essere inviato solo dopo aver ricevuto la “</a:t>
            </a:r>
            <a:r>
              <a:rPr lang="it-IT" sz="1000" b="1" dirty="0">
                <a:latin typeface="Calibri" panose="020F0502020204030204" pitchFamily="34" charset="0"/>
              </a:rPr>
              <a:t>CONFERMA PRESA IN CARICO</a:t>
            </a:r>
            <a:r>
              <a:rPr lang="it-IT" sz="1000" dirty="0">
                <a:latin typeface="Calibri" panose="020F0502020204030204" pitchFamily="34" charset="0"/>
              </a:rPr>
              <a:t>” da parte del Call Center.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 smtClean="0">
                <a:latin typeface="Calibri" panose="020F0502020204030204" pitchFamily="34" charset="0"/>
              </a:rPr>
              <a:t>Non </a:t>
            </a:r>
            <a:r>
              <a:rPr lang="it-IT" sz="1000" b="1" u="sng" dirty="0">
                <a:latin typeface="Calibri" panose="020F0502020204030204" pitchFamily="34" charset="0"/>
              </a:rPr>
              <a:t>si autorizzano rientri per dati incongruenti visualizzati in diagnosi. </a:t>
            </a: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b="1" u="sng" dirty="0">
                <a:latin typeface="Calibri" panose="020F0502020204030204" pitchFamily="34" charset="0"/>
              </a:rPr>
              <a:t>ATTENZION</a:t>
            </a:r>
            <a:r>
              <a:rPr lang="it-IT" sz="1000" u="sng" dirty="0">
                <a:latin typeface="Calibri" panose="020F0502020204030204" pitchFamily="34" charset="0"/>
              </a:rPr>
              <a:t>E</a:t>
            </a:r>
            <a:r>
              <a:rPr lang="it-IT" sz="1000" dirty="0">
                <a:latin typeface="Calibri" panose="020F0502020204030204" pitchFamily="34" charset="0"/>
              </a:rPr>
              <a:t>: in caso di riparazioni </a:t>
            </a:r>
            <a:r>
              <a:rPr lang="it-IT" sz="1000" b="1" dirty="0">
                <a:latin typeface="Calibri" panose="020F0502020204030204" pitchFamily="34" charset="0"/>
              </a:rPr>
              <a:t>fuori garanzia</a:t>
            </a:r>
            <a:r>
              <a:rPr lang="it-IT" sz="1000" dirty="0">
                <a:latin typeface="Calibri" panose="020F0502020204030204" pitchFamily="34" charset="0"/>
              </a:rPr>
              <a:t> o </a:t>
            </a:r>
            <a:r>
              <a:rPr lang="it-IT" sz="1000" b="1" dirty="0">
                <a:latin typeface="Calibri" panose="020F0502020204030204" pitchFamily="34" charset="0"/>
              </a:rPr>
              <a:t>non coperte da estensione di assistenza</a:t>
            </a:r>
            <a:r>
              <a:rPr lang="it-IT" sz="1000" dirty="0">
                <a:latin typeface="Calibri" panose="020F0502020204030204" pitchFamily="34" charset="0"/>
              </a:rPr>
              <a:t>, di valore </a:t>
            </a:r>
          </a:p>
          <a:p>
            <a:pPr marL="179388" fontAlgn="ctr">
              <a:defRPr/>
            </a:pPr>
            <a:r>
              <a:rPr lang="it-IT" sz="1000" b="1" dirty="0">
                <a:latin typeface="Calibri" panose="020F0502020204030204" pitchFamily="34" charset="0"/>
              </a:rPr>
              <a:t>fino a 200€</a:t>
            </a:r>
            <a:r>
              <a:rPr lang="it-IT" sz="1000" dirty="0">
                <a:latin typeface="Calibri" panose="020F0502020204030204" pitchFamily="34" charset="0"/>
              </a:rPr>
              <a:t>, la riparazione verrà effettuata senza emissione di preventivo e quindi senza vostra autorizzazione.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 smtClean="0">
                <a:latin typeface="Calibri" panose="020F0502020204030204" pitchFamily="34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</a:rPr>
              <a:t>informazioni contattare il n. </a:t>
            </a:r>
            <a:r>
              <a:rPr lang="it-IT" sz="1000" b="1" dirty="0" smtClean="0">
                <a:latin typeface="Calibri" panose="020F0502020204030204" pitchFamily="34" charset="0"/>
              </a:rPr>
              <a:t>800.916.111 – Call Center MM</a:t>
            </a:r>
          </a:p>
          <a:p>
            <a:pPr fontAlgn="ctr"/>
            <a:endParaRPr lang="it-IT" sz="500" b="1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Il presente modulo </a:t>
            </a:r>
            <a:r>
              <a:rPr lang="it-IT" sz="1000" dirty="0" smtClean="0">
                <a:latin typeface="Calibri" panose="020F0502020204030204" pitchFamily="34" charset="0"/>
              </a:rPr>
              <a:t>deve essere </a:t>
            </a:r>
            <a:r>
              <a:rPr lang="it-IT" sz="1000" dirty="0">
                <a:latin typeface="Calibri" panose="020F0502020204030204" pitchFamily="34" charset="0"/>
              </a:rPr>
              <a:t>inviato all’indirizzo email  </a:t>
            </a:r>
            <a:r>
              <a:rPr lang="it-IT" sz="1000" b="1" dirty="0" smtClean="0">
                <a:latin typeface="Calibri" panose="020F0502020204030204" pitchFamily="34" charset="0"/>
                <a:hlinkClick r:id="rId4"/>
              </a:rPr>
              <a:t>callcenter@marelli.com</a:t>
            </a:r>
            <a:r>
              <a:rPr lang="it-IT" sz="1000" b="1" dirty="0" smtClean="0">
                <a:latin typeface="Calibri" panose="020F0502020204030204" pitchFamily="34" charset="0"/>
              </a:rPr>
              <a:t> </a:t>
            </a:r>
            <a:r>
              <a:rPr lang="it-IT" sz="1000" dirty="0">
                <a:latin typeface="Calibri" panose="020F0502020204030204" pitchFamily="34" charset="0"/>
              </a:rPr>
              <a:t>oppure al fax n</a:t>
            </a:r>
            <a:r>
              <a:rPr lang="it-IT" sz="1000" b="1" dirty="0">
                <a:latin typeface="Calibri" panose="020F0502020204030204" pitchFamily="34" charset="0"/>
              </a:rPr>
              <a:t>. 02 </a:t>
            </a:r>
            <a:r>
              <a:rPr lang="it-IT" sz="1000" b="1" dirty="0" smtClean="0">
                <a:latin typeface="Calibri" panose="020F0502020204030204" pitchFamily="34" charset="0"/>
              </a:rPr>
              <a:t>972.27.234</a:t>
            </a:r>
            <a:endParaRPr lang="it-IT" sz="1000" b="1" dirty="0">
              <a:latin typeface="Calibri" panose="020F0502020204030204" pitchFamily="34" charset="0"/>
            </a:endParaRPr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092494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391331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55291" y="1557942"/>
            <a:ext cx="410866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3" y="1391331"/>
            <a:ext cx="1113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557942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65524" y="1381219"/>
            <a:ext cx="70080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5148534" y="2575142"/>
            <a:ext cx="1338262" cy="360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CasellaDiTesto 129"/>
          <p:cNvSpPr txBox="1">
            <a:spLocks noChangeArrowheads="1"/>
          </p:cNvSpPr>
          <p:nvPr/>
        </p:nvSpPr>
        <p:spPr bwMode="auto">
          <a:xfrm>
            <a:off x="5123499" y="2518365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Data</a:t>
            </a:r>
            <a:endParaRPr lang="en-US" altLang="en-US" sz="800" dirty="0"/>
          </a:p>
        </p:txBody>
      </p:sp>
      <p:sp>
        <p:nvSpPr>
          <p:cNvPr id="75" name="Rettangolo 74"/>
          <p:cNvSpPr/>
          <p:nvPr/>
        </p:nvSpPr>
        <p:spPr>
          <a:xfrm>
            <a:off x="-5081" y="1835159"/>
            <a:ext cx="6872355" cy="1918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55294" y="1969685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27749" y="1804324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Ricambista di riferimento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85948" y="1964778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57516" y="1795615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Codice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88557" y="2369174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83718" y="2205204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93448" y="2796257"/>
            <a:ext cx="319832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418277" y="2800932"/>
            <a:ext cx="334788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85397" y="2625557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418760" y="2626212"/>
            <a:ext cx="19062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E-mail per conferma presa in carico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384687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CasellaDiTesto 129"/>
          <p:cNvSpPr txBox="1">
            <a:spLocks noChangeArrowheads="1"/>
          </p:cNvSpPr>
          <p:nvPr/>
        </p:nvSpPr>
        <p:spPr bwMode="auto">
          <a:xfrm>
            <a:off x="5353482" y="2388871"/>
            <a:ext cx="12843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 Ricambista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0" name="CasellaDiTesto 129"/>
          <p:cNvSpPr txBox="1">
            <a:spLocks noChangeArrowheads="1"/>
          </p:cNvSpPr>
          <p:nvPr/>
        </p:nvSpPr>
        <p:spPr bwMode="auto">
          <a:xfrm>
            <a:off x="3789040" y="2393538"/>
            <a:ext cx="11211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</a:t>
            </a:r>
            <a:r>
              <a:rPr lang="it-IT" altLang="en-US" sz="900" dirty="0" smtClean="0"/>
              <a:t> </a:t>
            </a:r>
            <a:r>
              <a:rPr lang="it-IT" altLang="en-US" sz="900" b="1" dirty="0" smtClean="0">
                <a:solidFill>
                  <a:schemeClr val="bg1"/>
                </a:solidFill>
              </a:rPr>
              <a:t>Officina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3589256" y="2395134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>
          <a:xfrm>
            <a:off x="5144349" y="2400058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>
          <a:xfrm>
            <a:off x="93449" y="3227817"/>
            <a:ext cx="6663844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" name="CasellaDiTesto 125"/>
          <p:cNvSpPr txBox="1">
            <a:spLocks noChangeArrowheads="1"/>
          </p:cNvSpPr>
          <p:nvPr/>
        </p:nvSpPr>
        <p:spPr bwMode="auto">
          <a:xfrm>
            <a:off x="100991" y="3056212"/>
            <a:ext cx="3966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Indirizzo di consegna prodotto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 RICHIESTO IN ALTERNATIVA A QUELLO DELL’OFFICINA</a:t>
            </a:r>
            <a:endParaRPr lang="it-IT" altLang="en-US" sz="800" b="1" dirty="0">
              <a:solidFill>
                <a:schemeClr val="bg1"/>
              </a:solidFill>
            </a:endParaRPr>
          </a:p>
        </p:txBody>
      </p:sp>
      <p:sp>
        <p:nvSpPr>
          <p:cNvPr id="125" name="Rettangolo arrotondato 124"/>
          <p:cNvSpPr/>
          <p:nvPr/>
        </p:nvSpPr>
        <p:spPr>
          <a:xfrm>
            <a:off x="73628" y="3227816"/>
            <a:ext cx="6698168" cy="4539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560214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08813"/>
              </p:ext>
            </p:extLst>
          </p:nvPr>
        </p:nvGraphicFramePr>
        <p:xfrm>
          <a:off x="100991" y="4050237"/>
          <a:ext cx="6659517" cy="72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45"/>
                <a:gridCol w="1094799"/>
                <a:gridCol w="1860575"/>
                <a:gridCol w="144599"/>
                <a:gridCol w="308415"/>
                <a:gridCol w="1084494"/>
                <a:gridCol w="1879790"/>
              </a:tblGrid>
              <a:tr h="24078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b="1" baseline="0" dirty="0" smtClean="0">
                          <a:solidFill>
                            <a:schemeClr val="tx1"/>
                          </a:solidFill>
                        </a:rPr>
                        <a:t>FLEX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 smtClean="0"/>
                    </a:p>
                  </a:txBody>
                  <a:tcPr marL="10801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 smtClean="0"/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solidFill>
                            <a:schemeClr val="tx1"/>
                          </a:solidFill>
                        </a:rPr>
                        <a:t>DIV.0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  <a:r>
                        <a:rPr lang="it-IT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VISION</a:t>
                      </a:r>
                      <a:endParaRPr lang="en-US" sz="1100" b="1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  <a:r>
                        <a:rPr lang="it-IT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dirty="0" smtClean="0"/>
                    </a:p>
                  </a:txBody>
                  <a:tcPr marL="10801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dirty="0" smtClean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 smtClean="0"/>
                        <a:t>LOGIC</a:t>
                      </a:r>
                      <a:endParaRPr lang="en-US" sz="1100" b="1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  <a:r>
                        <a:rPr lang="it-IT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/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VISION PRO</a:t>
                      </a:r>
                      <a:endParaRPr lang="en-US" sz="1100" b="1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  <a:r>
                        <a:rPr lang="it-IT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dirty="0" smtClean="0"/>
                    </a:p>
                  </a:txBody>
                  <a:tcPr marL="108016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dirty="0" smtClean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/>
                        <a:t>SECURITY</a:t>
                      </a:r>
                      <a:r>
                        <a:rPr lang="en-US" sz="1100" b="1" baseline="0" dirty="0" smtClean="0"/>
                        <a:t> PASS</a:t>
                      </a:r>
                      <a:endParaRPr lang="en-US" sz="1100" b="1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SN:</a:t>
                      </a:r>
                    </a:p>
                  </a:txBody>
                  <a:tcPr marL="108016" marR="0" marT="0" marB="0" anchor="ctr"/>
                </a:tc>
              </a:tr>
            </a:tbl>
          </a:graphicData>
        </a:graphic>
      </p:graphicFrame>
      <p:sp>
        <p:nvSpPr>
          <p:cNvPr id="61" name="Rettangolo arrotondato 60"/>
          <p:cNvSpPr/>
          <p:nvPr/>
        </p:nvSpPr>
        <p:spPr>
          <a:xfrm>
            <a:off x="131899" y="4089344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Rettangolo arrotondato 61"/>
          <p:cNvSpPr/>
          <p:nvPr/>
        </p:nvSpPr>
        <p:spPr>
          <a:xfrm>
            <a:off x="131899" y="4347301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>
          <a:xfrm>
            <a:off x="3534552" y="4341920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Rettangolo arrotondato 64"/>
          <p:cNvSpPr/>
          <p:nvPr/>
        </p:nvSpPr>
        <p:spPr>
          <a:xfrm>
            <a:off x="3532143" y="4092706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09" name="Tabella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07913"/>
              </p:ext>
            </p:extLst>
          </p:nvPr>
        </p:nvGraphicFramePr>
        <p:xfrm>
          <a:off x="103925" y="4881496"/>
          <a:ext cx="6651698" cy="48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"/>
                <a:gridCol w="6352628"/>
              </a:tblGrid>
              <a:tr h="24078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</a:rPr>
                        <a:t>IN GARANZIA             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(allegare alla richiesta il documento di acquisto e/o fattura di vendita)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FUORI</a:t>
                      </a:r>
                      <a:r>
                        <a:rPr lang="en-US" sz="1000" b="1" baseline="0" dirty="0" smtClean="0"/>
                        <a:t> GARANZIA     </a:t>
                      </a:r>
                      <a:r>
                        <a:rPr lang="en-US" sz="1000" b="0" baseline="0" dirty="0" smtClean="0"/>
                        <a:t>(la </a:t>
                      </a:r>
                      <a:r>
                        <a:rPr lang="en-US" sz="1000" b="0" baseline="0" dirty="0" err="1" smtClean="0"/>
                        <a:t>garanzia</a:t>
                      </a:r>
                      <a:r>
                        <a:rPr lang="en-US" sz="1000" b="0" baseline="0" dirty="0" smtClean="0"/>
                        <a:t> di 24 </a:t>
                      </a:r>
                      <a:r>
                        <a:rPr lang="en-US" sz="1000" b="0" baseline="0" dirty="0" err="1" smtClean="0"/>
                        <a:t>mesi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decorre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dalla</a:t>
                      </a:r>
                      <a:r>
                        <a:rPr lang="en-US" sz="1000" b="0" baseline="0" dirty="0" smtClean="0"/>
                        <a:t> data di </a:t>
                      </a:r>
                      <a:r>
                        <a:rPr lang="en-US" sz="1000" b="0" baseline="0" dirty="0" err="1" smtClean="0"/>
                        <a:t>attivazione</a:t>
                      </a:r>
                      <a:r>
                        <a:rPr lang="en-US" sz="1000" b="0" baseline="0" dirty="0" smtClean="0"/>
                        <a:t> del </a:t>
                      </a:r>
                      <a:r>
                        <a:rPr lang="en-US" sz="1000" b="0" baseline="0" dirty="0" err="1" smtClean="0"/>
                        <a:t>prodotto</a:t>
                      </a:r>
                      <a:r>
                        <a:rPr lang="en-US" sz="1000" b="0" baseline="0" dirty="0" smtClean="0"/>
                        <a:t>)</a:t>
                      </a:r>
                      <a:endParaRPr lang="en-US" sz="1000" b="0" dirty="0"/>
                    </a:p>
                  </a:txBody>
                  <a:tcPr marL="108016" marR="0" marT="0" marB="0" anchor="ctr"/>
                </a:tc>
              </a:tr>
            </a:tbl>
          </a:graphicData>
        </a:graphic>
      </p:graphicFrame>
      <p:sp>
        <p:nvSpPr>
          <p:cNvPr id="110" name="Rettangolo arrotondato 109"/>
          <p:cNvSpPr/>
          <p:nvPr/>
        </p:nvSpPr>
        <p:spPr>
          <a:xfrm>
            <a:off x="146156" y="5176672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ttangolo arrotondato 110"/>
          <p:cNvSpPr/>
          <p:nvPr/>
        </p:nvSpPr>
        <p:spPr>
          <a:xfrm>
            <a:off x="144057" y="4920788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3" name="CasellaDiTesto 28"/>
          <p:cNvSpPr txBox="1">
            <a:spLocks noChangeArrowheads="1"/>
          </p:cNvSpPr>
          <p:nvPr/>
        </p:nvSpPr>
        <p:spPr bwMode="auto">
          <a:xfrm>
            <a:off x="122439" y="5383761"/>
            <a:ext cx="16262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b="1" dirty="0" smtClean="0"/>
              <a:t>Tipo di anomalia:</a:t>
            </a:r>
            <a:endParaRPr lang="it-IT" altLang="en-US" sz="1000" b="1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242027"/>
              </p:ext>
            </p:extLst>
          </p:nvPr>
        </p:nvGraphicFramePr>
        <p:xfrm>
          <a:off x="103926" y="5613514"/>
          <a:ext cx="6651698" cy="146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70"/>
                <a:gridCol w="6352628"/>
              </a:tblGrid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comunicazione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durante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aggiornamento (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messaggio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</a:rPr>
                        <a:t>errore</a:t>
                      </a:r>
                      <a:r>
                        <a:rPr lang="en-US" sz="1050" b="0" smtClean="0">
                          <a:solidFill>
                            <a:schemeClr val="tx1"/>
                          </a:solidFill>
                        </a:rPr>
                        <a:t> ____________________________________ 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Display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oscurato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all’accensione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 o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rotto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Non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entra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diagnosi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nessuna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vettura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Non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entra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diagnosi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_____________________________________________________________________ 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</a:rPr>
                        <a:t>comunicazione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</a:rPr>
                        <a:t>spento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  <a:tr h="24335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Altro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 ___________________________________________________________________________________________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14" name="Rettangolo arrotondato 113"/>
          <p:cNvSpPr/>
          <p:nvPr/>
        </p:nvSpPr>
        <p:spPr>
          <a:xfrm>
            <a:off x="146370" y="5912499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ttangolo arrotondato 114"/>
          <p:cNvSpPr/>
          <p:nvPr/>
        </p:nvSpPr>
        <p:spPr>
          <a:xfrm>
            <a:off x="149135" y="6150110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ttangolo arrotondato 115"/>
          <p:cNvSpPr/>
          <p:nvPr/>
        </p:nvSpPr>
        <p:spPr>
          <a:xfrm>
            <a:off x="148646" y="6392446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ttangolo arrotondato 116"/>
          <p:cNvSpPr/>
          <p:nvPr/>
        </p:nvSpPr>
        <p:spPr>
          <a:xfrm>
            <a:off x="148646" y="5659210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ttangolo arrotondato 56"/>
          <p:cNvSpPr/>
          <p:nvPr/>
        </p:nvSpPr>
        <p:spPr>
          <a:xfrm>
            <a:off x="130397" y="4585461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ttangolo arrotondato 57"/>
          <p:cNvSpPr/>
          <p:nvPr/>
        </p:nvSpPr>
        <p:spPr>
          <a:xfrm>
            <a:off x="145760" y="6622909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Rettangolo arrotondato 58"/>
          <p:cNvSpPr/>
          <p:nvPr/>
        </p:nvSpPr>
        <p:spPr>
          <a:xfrm>
            <a:off x="3532143" y="4583515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ttangolo arrotondato 59"/>
          <p:cNvSpPr/>
          <p:nvPr/>
        </p:nvSpPr>
        <p:spPr>
          <a:xfrm>
            <a:off x="144521" y="6872687"/>
            <a:ext cx="206128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337</Words>
  <Application>Microsoft Office PowerPoint</Application>
  <PresentationFormat>A4 (21x29,7 cm)</PresentationFormat>
  <Paragraphs>50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Franzese Luigi (M)</cp:lastModifiedBy>
  <cp:revision>266</cp:revision>
  <cp:lastPrinted>2019-12-06T12:02:33Z</cp:lastPrinted>
  <dcterms:created xsi:type="dcterms:W3CDTF">2017-01-30T16:02:44Z</dcterms:created>
  <dcterms:modified xsi:type="dcterms:W3CDTF">2020-06-09T12:36:17Z</dcterms:modified>
</cp:coreProperties>
</file>