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5" r:id="rId2"/>
  </p:sldIdLst>
  <p:sldSz cx="6858000" cy="9906000" type="A4"/>
  <p:notesSz cx="6805613" cy="99441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nilo Dainotto" initials="DD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  <a:srgbClr val="D0D8E8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956" autoAdjust="0"/>
    <p:restoredTop sz="94436" autoAdjust="0"/>
  </p:normalViewPr>
  <p:slideViewPr>
    <p:cSldViewPr>
      <p:cViewPr>
        <p:scale>
          <a:sx n="160" d="100"/>
          <a:sy n="160" d="100"/>
        </p:scale>
        <p:origin x="130" y="-53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01725C-9710-4DDA-8D4D-698A7B6F79C0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6125"/>
            <a:ext cx="2581275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3537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18AF25-EF43-4BAC-AB3E-5B94858EF81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74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277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93EDF4A1-8302-4EFE-AFB2-7175869634C0}" type="slidenum">
              <a:rPr lang="it-IT" altLang="en-US" smtClean="0">
                <a:cs typeface="Arial" charset="0"/>
              </a:rPr>
              <a:pPr algn="r">
                <a:spcBef>
                  <a:spcPct val="0"/>
                </a:spcBef>
              </a:pPr>
              <a:t>1</a:t>
            </a:fld>
            <a:endParaRPr lang="it-IT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118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06/02/2020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7002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06/02/2020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5897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06/02/2020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5774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06/02/2020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997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06/02/2020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2059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06/02/2020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5994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06/02/2020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9020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06/02/2020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2042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06/02/2020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5469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06/02/2020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2524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06/02/2020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0062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B40AA-D11D-4D72-8370-994B2D2D0BA1}" type="datetimeFigureOut">
              <a:rPr lang="it-IT" smtClean="0"/>
              <a:t>06/02/2020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2637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mailto:callcenter@marelli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4" descr="K:\PROMOZIONI 2012\socia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04" t="21097" b="15610"/>
          <a:stretch>
            <a:fillRect/>
          </a:stretch>
        </p:blipFill>
        <p:spPr bwMode="auto">
          <a:xfrm>
            <a:off x="4869160" y="0"/>
            <a:ext cx="1998364" cy="298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tangolo 7"/>
          <p:cNvSpPr/>
          <p:nvPr/>
        </p:nvSpPr>
        <p:spPr>
          <a:xfrm>
            <a:off x="-1771" y="771802"/>
            <a:ext cx="6842125" cy="248776"/>
          </a:xfrm>
          <a:prstGeom prst="rect">
            <a:avLst/>
          </a:prstGeom>
          <a:solidFill>
            <a:srgbClr val="FFD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defRPr/>
            </a:pPr>
            <a:r>
              <a:rPr lang="en-GB" sz="1200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Technical Equipments</a:t>
            </a:r>
            <a:endParaRPr lang="it-IT" sz="12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583" name="CasellaDiTesto 23"/>
          <p:cNvSpPr txBox="1">
            <a:spLocks noChangeArrowheads="1"/>
          </p:cNvSpPr>
          <p:nvPr/>
        </p:nvSpPr>
        <p:spPr bwMode="auto">
          <a:xfrm>
            <a:off x="6095" y="1064568"/>
            <a:ext cx="6834259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 anchorCtr="0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en-US" sz="2100" b="1" dirty="0" smtClean="0"/>
              <a:t>RICHIESTA di INTERVENTO </a:t>
            </a:r>
            <a:r>
              <a:rPr lang="it-IT" altLang="en-US" sz="2100" b="1" dirty="0"/>
              <a:t>TPMS Connect Evo/Kit OBD</a:t>
            </a:r>
            <a:endParaRPr lang="it-IT" altLang="en-US" sz="21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4639" name="CasellaDiTesto 28"/>
          <p:cNvSpPr txBox="1">
            <a:spLocks noChangeArrowheads="1"/>
          </p:cNvSpPr>
          <p:nvPr/>
        </p:nvSpPr>
        <p:spPr bwMode="auto">
          <a:xfrm>
            <a:off x="40567" y="3985832"/>
            <a:ext cx="676098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1000" dirty="0" smtClean="0"/>
              <a:t>Si richiede un intervento di </a:t>
            </a:r>
            <a:r>
              <a:rPr lang="it-IT" altLang="en-US" sz="1000" b="1" dirty="0" smtClean="0"/>
              <a:t>riparazione</a:t>
            </a:r>
            <a:r>
              <a:rPr lang="it-IT" altLang="en-US" sz="1000" dirty="0" smtClean="0"/>
              <a:t> per il seguente Strumento di Diagnosi:</a:t>
            </a:r>
            <a:endParaRPr lang="it-IT" altLang="en-US" sz="1000" dirty="0"/>
          </a:p>
        </p:txBody>
      </p:sp>
      <p:sp>
        <p:nvSpPr>
          <p:cNvPr id="31" name="CasellaDiTesto 28"/>
          <p:cNvSpPr txBox="1">
            <a:spLocks noChangeArrowheads="1"/>
          </p:cNvSpPr>
          <p:nvPr/>
        </p:nvSpPr>
        <p:spPr bwMode="auto">
          <a:xfrm>
            <a:off x="68736" y="9489504"/>
            <a:ext cx="67046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None/>
              <a:defRPr sz="1000"/>
            </a:pPr>
            <a:r>
              <a:rPr lang="it-IT" sz="600" dirty="0">
                <a:solidFill>
                  <a:srgbClr val="000000"/>
                </a:solidFill>
                <a:cs typeface="Arial"/>
              </a:rPr>
              <a:t>Marelli Aftermarket </a:t>
            </a:r>
            <a:r>
              <a:rPr lang="it-IT" sz="600" dirty="0" err="1">
                <a:solidFill>
                  <a:srgbClr val="000000"/>
                </a:solidFill>
                <a:cs typeface="Arial"/>
              </a:rPr>
              <a:t>Italy</a:t>
            </a:r>
            <a:r>
              <a:rPr lang="it-IT" sz="600" dirty="0">
                <a:solidFill>
                  <a:srgbClr val="000000"/>
                </a:solidFill>
                <a:cs typeface="Arial"/>
              </a:rPr>
              <a:t> S.p.A., titolare del trattamento dei Suoi dati personali, ai sensi dell’art. 13 </a:t>
            </a:r>
            <a:r>
              <a:rPr lang="it-IT" sz="600" dirty="0" err="1">
                <a:solidFill>
                  <a:srgbClr val="000000"/>
                </a:solidFill>
                <a:cs typeface="Arial"/>
              </a:rPr>
              <a:t>D.Lgs</a:t>
            </a:r>
            <a:r>
              <a:rPr lang="it-IT" sz="600" dirty="0">
                <a:solidFill>
                  <a:srgbClr val="000000"/>
                </a:solidFill>
                <a:cs typeface="Arial"/>
              </a:rPr>
              <a:t> 30.06.2003 n° 196 (codice della privacy) informa che i dati personali forniti in occasione dei rapporti contrattuali, commerciali e promozionali sono oggetto di trattamenti informatici o cartacei per obblighi di legge per le finalità di analisi di mercato e statistiche. Per ulteriori informazioni Marelli Aftermarket </a:t>
            </a:r>
            <a:r>
              <a:rPr lang="it-IT" sz="600" dirty="0" err="1">
                <a:solidFill>
                  <a:srgbClr val="000000"/>
                </a:solidFill>
                <a:cs typeface="Arial"/>
              </a:rPr>
              <a:t>Italy</a:t>
            </a:r>
            <a:r>
              <a:rPr lang="it-IT" sz="600" dirty="0">
                <a:solidFill>
                  <a:srgbClr val="000000"/>
                </a:solidFill>
                <a:cs typeface="Arial"/>
              </a:rPr>
              <a:t> S.p.A. invita il cliente a prendere visione dell’informativa disponibile sul sito internet  </a:t>
            </a:r>
            <a:r>
              <a:rPr lang="it-IT" sz="600" dirty="0">
                <a:solidFill>
                  <a:srgbClr val="0000FF"/>
                </a:solidFill>
                <a:cs typeface="Arial"/>
              </a:rPr>
              <a:t>www.magnetimarelli-aftermarket.it</a:t>
            </a:r>
            <a:r>
              <a:rPr lang="it-IT" sz="600" dirty="0">
                <a:solidFill>
                  <a:srgbClr val="000000"/>
                </a:solidFill>
                <a:cs typeface="Arial"/>
              </a:rPr>
              <a:t> </a:t>
            </a:r>
            <a:r>
              <a:rPr lang="fr-FR" sz="600" dirty="0"/>
              <a:t>			                </a:t>
            </a:r>
            <a:r>
              <a:rPr lang="fr-FR" sz="600" dirty="0" smtClean="0"/>
              <a:t>  				</a:t>
            </a:r>
            <a:r>
              <a:rPr lang="fr-FR" sz="600" dirty="0"/>
              <a:t> </a:t>
            </a:r>
            <a:r>
              <a:rPr lang="fr-FR" sz="600" dirty="0" smtClean="0"/>
              <a:t>                                 Modulo </a:t>
            </a:r>
            <a:r>
              <a:rPr lang="fr-FR" sz="600" dirty="0" err="1"/>
              <a:t>Richiesta</a:t>
            </a:r>
            <a:r>
              <a:rPr lang="fr-FR" sz="600" dirty="0"/>
              <a:t> </a:t>
            </a:r>
            <a:r>
              <a:rPr lang="fr-FR" sz="600" dirty="0" err="1" smtClean="0"/>
              <a:t>Intervento</a:t>
            </a:r>
            <a:r>
              <a:rPr lang="fr-FR" sz="600" dirty="0" smtClean="0"/>
              <a:t> TPMS </a:t>
            </a:r>
            <a:r>
              <a:rPr lang="fr-FR" sz="600" dirty="0" err="1" smtClean="0"/>
              <a:t>Connect</a:t>
            </a:r>
            <a:r>
              <a:rPr lang="fr-FR" sz="600" dirty="0" smtClean="0"/>
              <a:t> </a:t>
            </a:r>
            <a:r>
              <a:rPr lang="fr-FR" sz="600" dirty="0" err="1" smtClean="0"/>
              <a:t>Evo</a:t>
            </a:r>
            <a:r>
              <a:rPr lang="fr-FR" sz="600" dirty="0" smtClean="0"/>
              <a:t> /Kit OBD</a:t>
            </a:r>
            <a:r>
              <a:rPr lang="fr-FR" sz="600" smtClean="0"/>
              <a:t>_ </a:t>
            </a:r>
            <a:r>
              <a:rPr lang="fr-FR" sz="600" smtClean="0"/>
              <a:t>02/2020</a:t>
            </a:r>
            <a:endParaRPr lang="it-IT" sz="600" dirty="0"/>
          </a:p>
        </p:txBody>
      </p:sp>
      <p:sp>
        <p:nvSpPr>
          <p:cNvPr id="66" name="Rettangolo arrotondato 65"/>
          <p:cNvSpPr/>
          <p:nvPr/>
        </p:nvSpPr>
        <p:spPr>
          <a:xfrm>
            <a:off x="3871148" y="8553400"/>
            <a:ext cx="2643728" cy="8640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7" name="CasellaDiTesto 67"/>
          <p:cNvSpPr txBox="1">
            <a:spLocks noChangeArrowheads="1"/>
          </p:cNvSpPr>
          <p:nvPr/>
        </p:nvSpPr>
        <p:spPr bwMode="auto">
          <a:xfrm>
            <a:off x="3888139" y="8553400"/>
            <a:ext cx="137606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dirty="0"/>
              <a:t>Timbro e Firma </a:t>
            </a:r>
            <a:r>
              <a:rPr lang="it-IT" altLang="en-US" sz="800" dirty="0" smtClean="0"/>
              <a:t>del Cliente</a:t>
            </a:r>
            <a:endParaRPr lang="en-US" altLang="en-US" sz="8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73627" y="6983159"/>
            <a:ext cx="668366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fontAlgn="ctr">
              <a:buFont typeface="Arial" panose="020B0604020202020204" pitchFamily="34" charset="0"/>
              <a:buChar char="•"/>
              <a:defRPr/>
            </a:pPr>
            <a:r>
              <a:rPr lang="it-IT" sz="1000" dirty="0" smtClean="0">
                <a:latin typeface="Calibri" panose="020F0502020204030204" pitchFamily="34" charset="0"/>
              </a:rPr>
              <a:t>Il </a:t>
            </a:r>
            <a:r>
              <a:rPr lang="it-IT" sz="1000" dirty="0">
                <a:latin typeface="Calibri" panose="020F0502020204030204" pitchFamily="34" charset="0"/>
              </a:rPr>
              <a:t>Tester può essere inviato solo dopo aver ricevuto la “</a:t>
            </a:r>
            <a:r>
              <a:rPr lang="it-IT" sz="1000" b="1" dirty="0">
                <a:latin typeface="Calibri" panose="020F0502020204030204" pitchFamily="34" charset="0"/>
              </a:rPr>
              <a:t>CONFERMA PRESA IN CARICO</a:t>
            </a:r>
            <a:r>
              <a:rPr lang="it-IT" sz="1000" dirty="0">
                <a:latin typeface="Calibri" panose="020F0502020204030204" pitchFamily="34" charset="0"/>
              </a:rPr>
              <a:t>” da parte del Call Center. </a:t>
            </a:r>
            <a:endParaRPr lang="it-IT" sz="1000" dirty="0" smtClean="0">
              <a:latin typeface="Calibri" panose="020F0502020204030204" pitchFamily="34" charset="0"/>
            </a:endParaRPr>
          </a:p>
          <a:p>
            <a:pPr fontAlgn="ctr">
              <a:defRPr/>
            </a:pPr>
            <a:endParaRPr lang="it-IT" sz="500" dirty="0" smtClean="0">
              <a:latin typeface="Calibri" panose="020F0502020204030204" pitchFamily="34" charset="0"/>
            </a:endParaRPr>
          </a:p>
          <a:p>
            <a:pPr marL="179388" indent="-179388" fontAlgn="ctr">
              <a:buFont typeface="Arial" panose="020B0604020202020204" pitchFamily="34" charset="0"/>
              <a:buChar char="•"/>
              <a:defRPr/>
            </a:pPr>
            <a:r>
              <a:rPr lang="it-IT" sz="1000" b="1" u="sng" dirty="0" smtClean="0">
                <a:latin typeface="Calibri" panose="020F0502020204030204" pitchFamily="34" charset="0"/>
              </a:rPr>
              <a:t>Non </a:t>
            </a:r>
            <a:r>
              <a:rPr lang="it-IT" sz="1000" b="1" u="sng" dirty="0">
                <a:latin typeface="Calibri" panose="020F0502020204030204" pitchFamily="34" charset="0"/>
              </a:rPr>
              <a:t>si autorizzano rientri per dati incongruenti visualizzati in diagnosi. </a:t>
            </a:r>
          </a:p>
          <a:p>
            <a:pPr marL="179388" indent="-179388" fontAlgn="ctr">
              <a:buFont typeface="Arial" panose="020B0604020202020204" pitchFamily="34" charset="0"/>
              <a:buChar char="•"/>
              <a:defRPr/>
            </a:pPr>
            <a:endParaRPr lang="it-IT" sz="500" dirty="0" smtClean="0">
              <a:latin typeface="Calibri" panose="020F0502020204030204" pitchFamily="34" charset="0"/>
            </a:endParaRPr>
          </a:p>
          <a:p>
            <a:pPr marL="179388" indent="-179388" fontAlgn="ctr">
              <a:buFont typeface="Arial" panose="020B0604020202020204" pitchFamily="34" charset="0"/>
              <a:buChar char="•"/>
              <a:defRPr/>
            </a:pPr>
            <a:r>
              <a:rPr lang="it-IT" sz="1000" b="1" u="sng" dirty="0">
                <a:latin typeface="Calibri" panose="020F0502020204030204" pitchFamily="34" charset="0"/>
              </a:rPr>
              <a:t>ATTENZION</a:t>
            </a:r>
            <a:r>
              <a:rPr lang="it-IT" sz="1000" u="sng" dirty="0">
                <a:latin typeface="Calibri" panose="020F0502020204030204" pitchFamily="34" charset="0"/>
              </a:rPr>
              <a:t>E</a:t>
            </a:r>
            <a:r>
              <a:rPr lang="it-IT" sz="1000" dirty="0">
                <a:latin typeface="Calibri" panose="020F0502020204030204" pitchFamily="34" charset="0"/>
              </a:rPr>
              <a:t>: in caso di riparazioni </a:t>
            </a:r>
            <a:r>
              <a:rPr lang="it-IT" sz="1000" b="1" dirty="0">
                <a:latin typeface="Calibri" panose="020F0502020204030204" pitchFamily="34" charset="0"/>
              </a:rPr>
              <a:t>fuori garanzia</a:t>
            </a:r>
            <a:r>
              <a:rPr lang="it-IT" sz="1000" dirty="0">
                <a:latin typeface="Calibri" panose="020F0502020204030204" pitchFamily="34" charset="0"/>
              </a:rPr>
              <a:t> o </a:t>
            </a:r>
            <a:r>
              <a:rPr lang="it-IT" sz="1000" b="1" dirty="0">
                <a:latin typeface="Calibri" panose="020F0502020204030204" pitchFamily="34" charset="0"/>
              </a:rPr>
              <a:t>non coperte da estensione di assistenza</a:t>
            </a:r>
            <a:r>
              <a:rPr lang="it-IT" sz="1000" dirty="0">
                <a:latin typeface="Calibri" panose="020F0502020204030204" pitchFamily="34" charset="0"/>
              </a:rPr>
              <a:t>, di valore </a:t>
            </a:r>
          </a:p>
          <a:p>
            <a:pPr marL="179388" fontAlgn="ctr">
              <a:defRPr/>
            </a:pPr>
            <a:r>
              <a:rPr lang="it-IT" sz="1000" b="1" dirty="0">
                <a:latin typeface="Calibri" panose="020F0502020204030204" pitchFamily="34" charset="0"/>
              </a:rPr>
              <a:t>fino a 200€</a:t>
            </a:r>
            <a:r>
              <a:rPr lang="it-IT" sz="1000" dirty="0">
                <a:latin typeface="Calibri" panose="020F0502020204030204" pitchFamily="34" charset="0"/>
              </a:rPr>
              <a:t>, la riparazione verrà effettuata senza emissione di preventivo e quindi senza vostra autorizzazione. </a:t>
            </a:r>
            <a:endParaRPr lang="it-IT" sz="1000" dirty="0" smtClean="0">
              <a:latin typeface="Calibri" panose="020F0502020204030204" pitchFamily="34" charset="0"/>
            </a:endParaRPr>
          </a:p>
          <a:p>
            <a:pPr fontAlgn="ctr">
              <a:defRPr/>
            </a:pPr>
            <a:endParaRPr lang="it-IT" sz="500" dirty="0">
              <a:latin typeface="Calibri" panose="020F0502020204030204" pitchFamily="34" charset="0"/>
            </a:endParaRPr>
          </a:p>
          <a:p>
            <a:pPr marL="171450" indent="-171450" fontAlgn="ctr">
              <a:buFont typeface="Arial" pitchFamily="34" charset="0"/>
              <a:buChar char="•"/>
            </a:pPr>
            <a:r>
              <a:rPr lang="it-IT" sz="1000" dirty="0" smtClean="0">
                <a:latin typeface="Calibri" panose="020F0502020204030204" pitchFamily="34" charset="0"/>
              </a:rPr>
              <a:t>Per </a:t>
            </a:r>
            <a:r>
              <a:rPr lang="it-IT" sz="1000" dirty="0">
                <a:latin typeface="Calibri" panose="020F0502020204030204" pitchFamily="34" charset="0"/>
              </a:rPr>
              <a:t>informazioni contattare il n. </a:t>
            </a:r>
            <a:r>
              <a:rPr lang="it-IT" sz="1000" b="1" dirty="0" smtClean="0">
                <a:latin typeface="Calibri" panose="020F0502020204030204" pitchFamily="34" charset="0"/>
              </a:rPr>
              <a:t>800.916.111 – Call Center MM</a:t>
            </a:r>
          </a:p>
          <a:p>
            <a:pPr fontAlgn="ctr"/>
            <a:endParaRPr lang="it-IT" sz="500" b="1" dirty="0">
              <a:latin typeface="Calibri" panose="020F0502020204030204" pitchFamily="34" charset="0"/>
            </a:endParaRPr>
          </a:p>
          <a:p>
            <a:pPr marL="171450" indent="-171450" fontAlgn="ctr">
              <a:buFont typeface="Arial" pitchFamily="34" charset="0"/>
              <a:buChar char="•"/>
            </a:pPr>
            <a:r>
              <a:rPr lang="it-IT" sz="1000" dirty="0">
                <a:latin typeface="Calibri" panose="020F0502020204030204" pitchFamily="34" charset="0"/>
              </a:rPr>
              <a:t>Il presente modulo </a:t>
            </a:r>
            <a:r>
              <a:rPr lang="it-IT" sz="1000" dirty="0" smtClean="0">
                <a:latin typeface="Calibri" panose="020F0502020204030204" pitchFamily="34" charset="0"/>
              </a:rPr>
              <a:t>deve essere </a:t>
            </a:r>
            <a:r>
              <a:rPr lang="it-IT" sz="1000" dirty="0">
                <a:latin typeface="Calibri" panose="020F0502020204030204" pitchFamily="34" charset="0"/>
              </a:rPr>
              <a:t>inviato all’indirizzo email  </a:t>
            </a:r>
            <a:r>
              <a:rPr lang="it-IT" sz="1000" b="1" dirty="0" smtClean="0">
                <a:latin typeface="Calibri" panose="020F0502020204030204" pitchFamily="34" charset="0"/>
                <a:hlinkClick r:id="rId4"/>
              </a:rPr>
              <a:t>callcenter@marelli.com</a:t>
            </a:r>
            <a:r>
              <a:rPr lang="it-IT" sz="1000" b="1" dirty="0" smtClean="0">
                <a:latin typeface="Calibri" panose="020F0502020204030204" pitchFamily="34" charset="0"/>
              </a:rPr>
              <a:t> </a:t>
            </a:r>
            <a:r>
              <a:rPr lang="it-IT" sz="1000" dirty="0">
                <a:latin typeface="Calibri" panose="020F0502020204030204" pitchFamily="34" charset="0"/>
              </a:rPr>
              <a:t>oppure al fax n</a:t>
            </a:r>
            <a:r>
              <a:rPr lang="it-IT" sz="1000" b="1" dirty="0">
                <a:latin typeface="Calibri" panose="020F0502020204030204" pitchFamily="34" charset="0"/>
              </a:rPr>
              <a:t>. 02 </a:t>
            </a:r>
            <a:r>
              <a:rPr lang="it-IT" sz="1000" b="1" dirty="0" smtClean="0">
                <a:latin typeface="Calibri" panose="020F0502020204030204" pitchFamily="34" charset="0"/>
              </a:rPr>
              <a:t>92.815.555</a:t>
            </a:r>
            <a:endParaRPr lang="it-IT" sz="1000" b="1" dirty="0">
              <a:latin typeface="Calibri" panose="020F0502020204030204" pitchFamily="34" charset="0"/>
            </a:endParaRPr>
          </a:p>
        </p:txBody>
      </p:sp>
      <p:pic>
        <p:nvPicPr>
          <p:cNvPr id="63" name="Picture 2" descr="Mk3DMMC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61" y="363156"/>
            <a:ext cx="6858000" cy="647700"/>
          </a:xfrm>
          <a:prstGeom prst="rect">
            <a:avLst/>
          </a:prstGeom>
        </p:spPr>
      </p:pic>
      <p:sp>
        <p:nvSpPr>
          <p:cNvPr id="53" name="CasellaDiTesto 122"/>
          <p:cNvSpPr txBox="1">
            <a:spLocks noChangeArrowheads="1"/>
          </p:cNvSpPr>
          <p:nvPr/>
        </p:nvSpPr>
        <p:spPr bwMode="auto">
          <a:xfrm>
            <a:off x="4672784" y="2211567"/>
            <a:ext cx="21256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en-US" sz="1800" b="1">
                <a:solidFill>
                  <a:schemeClr val="bg1"/>
                </a:solidFill>
              </a:rPr>
              <a:t>Prezzo promozione</a:t>
            </a:r>
          </a:p>
        </p:txBody>
      </p:sp>
      <p:sp>
        <p:nvSpPr>
          <p:cNvPr id="54" name="Rettangolo 53"/>
          <p:cNvSpPr/>
          <p:nvPr/>
        </p:nvSpPr>
        <p:spPr>
          <a:xfrm>
            <a:off x="-5081" y="1510404"/>
            <a:ext cx="6872356" cy="4994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5" name="Rettangolo arrotondato 54"/>
          <p:cNvSpPr/>
          <p:nvPr/>
        </p:nvSpPr>
        <p:spPr>
          <a:xfrm>
            <a:off x="1255291" y="1677015"/>
            <a:ext cx="4108663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6" name="CasellaDiTesto 125"/>
          <p:cNvSpPr txBox="1">
            <a:spLocks noChangeArrowheads="1"/>
          </p:cNvSpPr>
          <p:nvPr/>
        </p:nvSpPr>
        <p:spPr bwMode="auto">
          <a:xfrm>
            <a:off x="1216573" y="1510404"/>
            <a:ext cx="11134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>
                <a:solidFill>
                  <a:schemeClr val="bg1"/>
                </a:solidFill>
              </a:rPr>
              <a:t>Nominativo </a:t>
            </a:r>
            <a:r>
              <a:rPr lang="it-IT" altLang="en-US" sz="800" b="1" dirty="0" smtClean="0">
                <a:solidFill>
                  <a:schemeClr val="bg1"/>
                </a:solidFill>
              </a:rPr>
              <a:t>Officina</a:t>
            </a:r>
            <a:endParaRPr lang="en-US" altLang="en-US" sz="800" b="1" dirty="0">
              <a:solidFill>
                <a:schemeClr val="bg1"/>
              </a:solidFill>
            </a:endParaRPr>
          </a:p>
        </p:txBody>
      </p:sp>
      <p:sp>
        <p:nvSpPr>
          <p:cNvPr id="69" name="Rettangolo arrotondato 68"/>
          <p:cNvSpPr/>
          <p:nvPr/>
        </p:nvSpPr>
        <p:spPr>
          <a:xfrm>
            <a:off x="78691" y="1677015"/>
            <a:ext cx="1060119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0" name="CasellaDiTesto 127"/>
          <p:cNvSpPr txBox="1">
            <a:spLocks noChangeArrowheads="1"/>
          </p:cNvSpPr>
          <p:nvPr/>
        </p:nvSpPr>
        <p:spPr bwMode="auto">
          <a:xfrm>
            <a:off x="65524" y="1500292"/>
            <a:ext cx="70080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 smtClean="0">
                <a:solidFill>
                  <a:schemeClr val="bg1"/>
                </a:solidFill>
              </a:rPr>
              <a:t>Login MM</a:t>
            </a:r>
            <a:endParaRPr lang="en-US" altLang="en-US" sz="800" b="1" dirty="0">
              <a:solidFill>
                <a:schemeClr val="bg1"/>
              </a:solidFill>
            </a:endParaRPr>
          </a:p>
        </p:txBody>
      </p:sp>
      <p:sp>
        <p:nvSpPr>
          <p:cNvPr id="71" name="Rettangolo arrotondato 70"/>
          <p:cNvSpPr/>
          <p:nvPr/>
        </p:nvSpPr>
        <p:spPr>
          <a:xfrm>
            <a:off x="5148534" y="2694215"/>
            <a:ext cx="1338262" cy="36036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73" name="CasellaDiTesto 129"/>
          <p:cNvSpPr txBox="1">
            <a:spLocks noChangeArrowheads="1"/>
          </p:cNvSpPr>
          <p:nvPr/>
        </p:nvSpPr>
        <p:spPr bwMode="auto">
          <a:xfrm>
            <a:off x="5123499" y="2637438"/>
            <a:ext cx="12033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dirty="0"/>
              <a:t>Data</a:t>
            </a:r>
            <a:endParaRPr lang="en-US" altLang="en-US" sz="800" dirty="0"/>
          </a:p>
        </p:txBody>
      </p:sp>
      <p:sp>
        <p:nvSpPr>
          <p:cNvPr id="75" name="Rettangolo 74"/>
          <p:cNvSpPr/>
          <p:nvPr/>
        </p:nvSpPr>
        <p:spPr>
          <a:xfrm>
            <a:off x="-15119" y="1954232"/>
            <a:ext cx="6882393" cy="19186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600"/>
          </a:p>
        </p:txBody>
      </p:sp>
      <p:sp>
        <p:nvSpPr>
          <p:cNvPr id="76" name="Rettangolo arrotondato 75"/>
          <p:cNvSpPr/>
          <p:nvPr/>
        </p:nvSpPr>
        <p:spPr>
          <a:xfrm>
            <a:off x="1255294" y="2074470"/>
            <a:ext cx="4108662" cy="24980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77" name="CasellaDiTesto 125"/>
          <p:cNvSpPr txBox="1">
            <a:spLocks noChangeArrowheads="1"/>
          </p:cNvSpPr>
          <p:nvPr/>
        </p:nvSpPr>
        <p:spPr bwMode="auto">
          <a:xfrm>
            <a:off x="1227749" y="1909109"/>
            <a:ext cx="18412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>
                <a:solidFill>
                  <a:schemeClr val="bg1"/>
                </a:solidFill>
              </a:rPr>
              <a:t>Nominativo </a:t>
            </a:r>
            <a:r>
              <a:rPr lang="it-IT" altLang="en-US" sz="800" b="1" dirty="0" smtClean="0">
                <a:solidFill>
                  <a:schemeClr val="bg1"/>
                </a:solidFill>
              </a:rPr>
              <a:t>Ricambista di riferimento</a:t>
            </a:r>
            <a:endParaRPr lang="en-US" altLang="en-US" sz="800" b="1" dirty="0">
              <a:solidFill>
                <a:schemeClr val="bg1"/>
              </a:solidFill>
            </a:endParaRPr>
          </a:p>
        </p:txBody>
      </p:sp>
      <p:sp>
        <p:nvSpPr>
          <p:cNvPr id="78" name="Rettangolo arrotondato 77"/>
          <p:cNvSpPr/>
          <p:nvPr/>
        </p:nvSpPr>
        <p:spPr>
          <a:xfrm>
            <a:off x="85948" y="2083851"/>
            <a:ext cx="1058617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80" name="CasellaDiTesto 127"/>
          <p:cNvSpPr txBox="1">
            <a:spLocks noChangeArrowheads="1"/>
          </p:cNvSpPr>
          <p:nvPr/>
        </p:nvSpPr>
        <p:spPr bwMode="auto">
          <a:xfrm>
            <a:off x="57516" y="1914688"/>
            <a:ext cx="75131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 smtClean="0">
                <a:solidFill>
                  <a:schemeClr val="bg1"/>
                </a:solidFill>
              </a:rPr>
              <a:t>Codice MM</a:t>
            </a:r>
            <a:endParaRPr lang="en-US" altLang="en-US" sz="800" b="1" dirty="0">
              <a:solidFill>
                <a:schemeClr val="bg1"/>
              </a:solidFill>
            </a:endParaRPr>
          </a:p>
        </p:txBody>
      </p:sp>
      <p:sp>
        <p:nvSpPr>
          <p:cNvPr id="81" name="Rettangolo arrotondato 80"/>
          <p:cNvSpPr/>
          <p:nvPr/>
        </p:nvSpPr>
        <p:spPr>
          <a:xfrm>
            <a:off x="88557" y="2488247"/>
            <a:ext cx="3203211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82" name="CasellaDiTesto 125"/>
          <p:cNvSpPr txBox="1">
            <a:spLocks noChangeArrowheads="1"/>
          </p:cNvSpPr>
          <p:nvPr/>
        </p:nvSpPr>
        <p:spPr bwMode="auto">
          <a:xfrm>
            <a:off x="83718" y="2324277"/>
            <a:ext cx="183311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 smtClean="0">
                <a:solidFill>
                  <a:schemeClr val="bg1"/>
                </a:solidFill>
              </a:rPr>
              <a:t>Persona di riferimento per la richiesta</a:t>
            </a:r>
            <a:endParaRPr lang="en-US" altLang="en-US" sz="800" b="1" dirty="0">
              <a:solidFill>
                <a:schemeClr val="bg1"/>
              </a:solidFill>
            </a:endParaRPr>
          </a:p>
        </p:txBody>
      </p:sp>
      <p:sp>
        <p:nvSpPr>
          <p:cNvPr id="83" name="Rettangolo arrotondato 82"/>
          <p:cNvSpPr/>
          <p:nvPr/>
        </p:nvSpPr>
        <p:spPr>
          <a:xfrm>
            <a:off x="93448" y="2915330"/>
            <a:ext cx="3198320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84" name="Rettangolo arrotondato 83"/>
          <p:cNvSpPr/>
          <p:nvPr/>
        </p:nvSpPr>
        <p:spPr>
          <a:xfrm>
            <a:off x="3418277" y="2920005"/>
            <a:ext cx="3347881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86" name="CasellaDiTesto 127"/>
          <p:cNvSpPr txBox="1">
            <a:spLocks noChangeArrowheads="1"/>
          </p:cNvSpPr>
          <p:nvPr/>
        </p:nvSpPr>
        <p:spPr bwMode="auto">
          <a:xfrm>
            <a:off x="85397" y="2744630"/>
            <a:ext cx="75131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 smtClean="0">
                <a:solidFill>
                  <a:schemeClr val="bg1"/>
                </a:solidFill>
              </a:rPr>
              <a:t>Telefono</a:t>
            </a:r>
            <a:endParaRPr lang="en-US" altLang="en-US" sz="800" b="1" dirty="0">
              <a:solidFill>
                <a:schemeClr val="bg1"/>
              </a:solidFill>
            </a:endParaRPr>
          </a:p>
        </p:txBody>
      </p:sp>
      <p:sp>
        <p:nvSpPr>
          <p:cNvPr id="87" name="CasellaDiTesto 127"/>
          <p:cNvSpPr txBox="1">
            <a:spLocks noChangeArrowheads="1"/>
          </p:cNvSpPr>
          <p:nvPr/>
        </p:nvSpPr>
        <p:spPr bwMode="auto">
          <a:xfrm>
            <a:off x="3418760" y="2745285"/>
            <a:ext cx="190624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 smtClean="0">
                <a:solidFill>
                  <a:schemeClr val="bg1"/>
                </a:solidFill>
              </a:rPr>
              <a:t>E-mail per conferma presa in carico</a:t>
            </a:r>
            <a:endParaRPr lang="en-US" altLang="en-US" sz="800" b="1" dirty="0">
              <a:solidFill>
                <a:schemeClr val="bg1"/>
              </a:solidFill>
            </a:endParaRPr>
          </a:p>
        </p:txBody>
      </p:sp>
      <p:sp>
        <p:nvSpPr>
          <p:cNvPr id="88" name="CasellaDiTesto 129"/>
          <p:cNvSpPr txBox="1">
            <a:spLocks noChangeArrowheads="1"/>
          </p:cNvSpPr>
          <p:nvPr/>
        </p:nvSpPr>
        <p:spPr bwMode="auto">
          <a:xfrm>
            <a:off x="5434228" y="1496616"/>
            <a:ext cx="42797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>
                <a:solidFill>
                  <a:schemeClr val="bg1"/>
                </a:solidFill>
              </a:rPr>
              <a:t>Data</a:t>
            </a:r>
            <a:endParaRPr lang="en-US" altLang="en-US" sz="800" b="1" dirty="0">
              <a:solidFill>
                <a:schemeClr val="bg1"/>
              </a:solidFill>
            </a:endParaRPr>
          </a:p>
        </p:txBody>
      </p:sp>
      <p:sp>
        <p:nvSpPr>
          <p:cNvPr id="89" name="CasellaDiTesto 129"/>
          <p:cNvSpPr txBox="1">
            <a:spLocks noChangeArrowheads="1"/>
          </p:cNvSpPr>
          <p:nvPr/>
        </p:nvSpPr>
        <p:spPr bwMode="auto">
          <a:xfrm>
            <a:off x="5353482" y="2507944"/>
            <a:ext cx="128432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900" b="1" dirty="0" smtClean="0">
                <a:solidFill>
                  <a:schemeClr val="bg1"/>
                </a:solidFill>
              </a:rPr>
              <a:t>Presso Ricambista</a:t>
            </a:r>
            <a:endParaRPr lang="en-US" altLang="en-US" sz="900" b="1" dirty="0">
              <a:solidFill>
                <a:schemeClr val="bg1"/>
              </a:solidFill>
            </a:endParaRPr>
          </a:p>
        </p:txBody>
      </p:sp>
      <p:sp>
        <p:nvSpPr>
          <p:cNvPr id="90" name="CasellaDiTesto 129"/>
          <p:cNvSpPr txBox="1">
            <a:spLocks noChangeArrowheads="1"/>
          </p:cNvSpPr>
          <p:nvPr/>
        </p:nvSpPr>
        <p:spPr bwMode="auto">
          <a:xfrm>
            <a:off x="3789040" y="2512611"/>
            <a:ext cx="112117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900" b="1" dirty="0" smtClean="0">
                <a:solidFill>
                  <a:schemeClr val="bg1"/>
                </a:solidFill>
              </a:rPr>
              <a:t>Presso</a:t>
            </a:r>
            <a:r>
              <a:rPr lang="it-IT" altLang="en-US" sz="900" dirty="0" smtClean="0"/>
              <a:t> </a:t>
            </a:r>
            <a:r>
              <a:rPr lang="it-IT" altLang="en-US" sz="900" b="1" dirty="0" smtClean="0">
                <a:solidFill>
                  <a:schemeClr val="bg1"/>
                </a:solidFill>
              </a:rPr>
              <a:t>Officina</a:t>
            </a:r>
            <a:endParaRPr lang="en-US" altLang="en-US" sz="900" b="1" dirty="0">
              <a:solidFill>
                <a:schemeClr val="bg1"/>
              </a:solidFill>
            </a:endParaRPr>
          </a:p>
        </p:txBody>
      </p:sp>
      <p:sp>
        <p:nvSpPr>
          <p:cNvPr id="91" name="Rettangolo arrotondato 90"/>
          <p:cNvSpPr/>
          <p:nvPr/>
        </p:nvSpPr>
        <p:spPr>
          <a:xfrm>
            <a:off x="3589256" y="2514207"/>
            <a:ext cx="219605" cy="22604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2" name="Rettangolo arrotondato 91"/>
          <p:cNvSpPr/>
          <p:nvPr/>
        </p:nvSpPr>
        <p:spPr>
          <a:xfrm>
            <a:off x="5144349" y="2519131"/>
            <a:ext cx="219605" cy="22111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3" name="Rettangolo arrotondato 92"/>
          <p:cNvSpPr/>
          <p:nvPr/>
        </p:nvSpPr>
        <p:spPr>
          <a:xfrm>
            <a:off x="93449" y="3346890"/>
            <a:ext cx="6663844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94" name="CasellaDiTesto 125"/>
          <p:cNvSpPr txBox="1">
            <a:spLocks noChangeArrowheads="1"/>
          </p:cNvSpPr>
          <p:nvPr/>
        </p:nvSpPr>
        <p:spPr bwMode="auto">
          <a:xfrm>
            <a:off x="100991" y="3175285"/>
            <a:ext cx="396628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>
                <a:solidFill>
                  <a:schemeClr val="bg1"/>
                </a:solidFill>
              </a:rPr>
              <a:t>Indirizzo di consegna prodotto </a:t>
            </a:r>
            <a:r>
              <a:rPr lang="it-IT" altLang="en-US" sz="800" b="1" dirty="0" smtClean="0">
                <a:solidFill>
                  <a:schemeClr val="bg1"/>
                </a:solidFill>
              </a:rPr>
              <a:t> RICHIESTO IN ALTERNATIVA A QUELLO DELL’OFFICINA</a:t>
            </a:r>
            <a:endParaRPr lang="it-IT" altLang="en-US" sz="800" b="1" dirty="0">
              <a:solidFill>
                <a:schemeClr val="bg1"/>
              </a:solidFill>
            </a:endParaRPr>
          </a:p>
        </p:txBody>
      </p:sp>
      <p:sp>
        <p:nvSpPr>
          <p:cNvPr id="102" name="Rettangolo arrotondato 101"/>
          <p:cNvSpPr/>
          <p:nvPr/>
        </p:nvSpPr>
        <p:spPr>
          <a:xfrm>
            <a:off x="3599307" y="2514207"/>
            <a:ext cx="219605" cy="22604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03" name="Rettangolo arrotondato 102"/>
          <p:cNvSpPr/>
          <p:nvPr/>
        </p:nvSpPr>
        <p:spPr>
          <a:xfrm>
            <a:off x="5154400" y="2519131"/>
            <a:ext cx="219605" cy="22111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25" name="Rettangolo arrotondato 124"/>
          <p:cNvSpPr/>
          <p:nvPr/>
        </p:nvSpPr>
        <p:spPr>
          <a:xfrm>
            <a:off x="93448" y="3346890"/>
            <a:ext cx="6678347" cy="45398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26" name="Rettangolo arrotondato 125"/>
          <p:cNvSpPr/>
          <p:nvPr/>
        </p:nvSpPr>
        <p:spPr>
          <a:xfrm>
            <a:off x="5500549" y="1672143"/>
            <a:ext cx="1265609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967398"/>
              </p:ext>
            </p:extLst>
          </p:nvPr>
        </p:nvGraphicFramePr>
        <p:xfrm>
          <a:off x="116631" y="4327916"/>
          <a:ext cx="6656753" cy="377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4001"/>
                <a:gridCol w="3782752"/>
              </a:tblGrid>
              <a:tr h="377996">
                <a:tc>
                  <a:txBody>
                    <a:bodyPr/>
                    <a:lstStyle/>
                    <a:p>
                      <a:pPr algn="ctr"/>
                      <a:r>
                        <a:rPr lang="it-IT" sz="1400" b="1" baseline="0" dirty="0" smtClean="0">
                          <a:solidFill>
                            <a:schemeClr val="tx1"/>
                          </a:solidFill>
                        </a:rPr>
                        <a:t>TPMS Connect Evo/Kit OBD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108016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SN</a:t>
                      </a:r>
                      <a:r>
                        <a:rPr lang="it-IT" sz="11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it-IT" sz="1100" baseline="0" dirty="0" smtClean="0">
                          <a:solidFill>
                            <a:schemeClr val="tx1"/>
                          </a:solidFill>
                        </a:rPr>
                        <a:t> ________________________________________</a:t>
                      </a:r>
                      <a:endParaRPr lang="it-IT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08016" marR="0" marT="0" marB="0" anchor="ctr"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9" name="Tabella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201007"/>
              </p:ext>
            </p:extLst>
          </p:nvPr>
        </p:nvGraphicFramePr>
        <p:xfrm>
          <a:off x="105594" y="4900906"/>
          <a:ext cx="6651698" cy="484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070"/>
                <a:gridCol w="6352628"/>
              </a:tblGrid>
              <a:tr h="240784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8016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1" dirty="0" smtClean="0">
                          <a:solidFill>
                            <a:schemeClr val="tx1"/>
                          </a:solidFill>
                        </a:rPr>
                        <a:t>IN GARANZIA             </a:t>
                      </a:r>
                      <a:r>
                        <a:rPr lang="it-IT" sz="1000" b="0" dirty="0" smtClean="0">
                          <a:solidFill>
                            <a:schemeClr val="tx1"/>
                          </a:solidFill>
                        </a:rPr>
                        <a:t>(allegare alla richiesta il documento di acquisto e/o fattura di vendita)</a:t>
                      </a:r>
                      <a:endParaRPr lang="en-US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08016" marR="0" marT="0" marB="0" anchor="ctr">
                    <a:solidFill>
                      <a:srgbClr val="D0D8E8"/>
                    </a:solidFill>
                  </a:tcPr>
                </a:tc>
              </a:tr>
              <a:tr h="243358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marL="108016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FUORI</a:t>
                      </a:r>
                      <a:r>
                        <a:rPr lang="en-US" sz="1000" b="1" baseline="0" dirty="0" smtClean="0"/>
                        <a:t> GARANZIA     </a:t>
                      </a:r>
                      <a:r>
                        <a:rPr lang="en-US" sz="1000" b="0" baseline="0" dirty="0" smtClean="0"/>
                        <a:t>(la </a:t>
                      </a:r>
                      <a:r>
                        <a:rPr lang="en-US" sz="1000" b="0" baseline="0" dirty="0" err="1" smtClean="0"/>
                        <a:t>garanzia</a:t>
                      </a:r>
                      <a:r>
                        <a:rPr lang="en-US" sz="1000" b="0" baseline="0" dirty="0" smtClean="0"/>
                        <a:t> di 24 </a:t>
                      </a:r>
                      <a:r>
                        <a:rPr lang="en-US" sz="1000" b="0" baseline="0" dirty="0" err="1" smtClean="0"/>
                        <a:t>mesi</a:t>
                      </a:r>
                      <a:r>
                        <a:rPr lang="en-US" sz="1000" b="0" baseline="0" dirty="0" smtClean="0"/>
                        <a:t> </a:t>
                      </a:r>
                      <a:r>
                        <a:rPr lang="en-US" sz="1000" b="0" baseline="0" dirty="0" err="1" smtClean="0"/>
                        <a:t>decorre</a:t>
                      </a:r>
                      <a:r>
                        <a:rPr lang="en-US" sz="1000" b="0" baseline="0" dirty="0" smtClean="0"/>
                        <a:t> </a:t>
                      </a:r>
                      <a:r>
                        <a:rPr lang="en-US" sz="1000" b="0" baseline="0" dirty="0" err="1" smtClean="0"/>
                        <a:t>dalla</a:t>
                      </a:r>
                      <a:r>
                        <a:rPr lang="en-US" sz="1000" b="0" baseline="0" dirty="0" smtClean="0"/>
                        <a:t> data di </a:t>
                      </a:r>
                      <a:r>
                        <a:rPr lang="en-US" sz="1000" b="0" baseline="0" dirty="0" err="1" smtClean="0"/>
                        <a:t>attivazione</a:t>
                      </a:r>
                      <a:r>
                        <a:rPr lang="en-US" sz="1000" b="0" baseline="0" dirty="0" smtClean="0"/>
                        <a:t> del </a:t>
                      </a:r>
                      <a:r>
                        <a:rPr lang="en-US" sz="1000" b="0" baseline="0" dirty="0" err="1" smtClean="0"/>
                        <a:t>prodotto</a:t>
                      </a:r>
                      <a:r>
                        <a:rPr lang="en-US" sz="1000" b="0" baseline="0" dirty="0" smtClean="0"/>
                        <a:t>)</a:t>
                      </a:r>
                      <a:endParaRPr lang="en-US" sz="1000" b="0" dirty="0"/>
                    </a:p>
                  </a:txBody>
                  <a:tcPr marL="108016" marR="0" marT="0" marB="0" anchor="ctr"/>
                </a:tc>
              </a:tr>
            </a:tbl>
          </a:graphicData>
        </a:graphic>
      </p:graphicFrame>
      <p:sp>
        <p:nvSpPr>
          <p:cNvPr id="110" name="Rettangolo arrotondato 109"/>
          <p:cNvSpPr/>
          <p:nvPr/>
        </p:nvSpPr>
        <p:spPr>
          <a:xfrm>
            <a:off x="152588" y="5196082"/>
            <a:ext cx="206128" cy="144016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1" name="Rettangolo arrotondato 110"/>
          <p:cNvSpPr/>
          <p:nvPr/>
        </p:nvSpPr>
        <p:spPr>
          <a:xfrm>
            <a:off x="145726" y="4940198"/>
            <a:ext cx="206128" cy="144016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3" name="CasellaDiTesto 28"/>
          <p:cNvSpPr txBox="1">
            <a:spLocks noChangeArrowheads="1"/>
          </p:cNvSpPr>
          <p:nvPr/>
        </p:nvSpPr>
        <p:spPr bwMode="auto">
          <a:xfrm>
            <a:off x="48824" y="5498867"/>
            <a:ext cx="676098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1000" b="1" dirty="0" smtClean="0"/>
              <a:t>Tipo di anomalia:</a:t>
            </a:r>
            <a:endParaRPr lang="it-IT" altLang="en-US" sz="1000" b="1" dirty="0"/>
          </a:p>
        </p:txBody>
      </p:sp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0168475"/>
              </p:ext>
            </p:extLst>
          </p:nvPr>
        </p:nvGraphicFramePr>
        <p:xfrm>
          <a:off x="105595" y="5779768"/>
          <a:ext cx="6651698" cy="973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070"/>
                <a:gridCol w="6352628"/>
              </a:tblGrid>
              <a:tr h="243358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000" dirty="0"/>
                    </a:p>
                  </a:txBody>
                  <a:tcPr marL="108016" marR="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</a:rPr>
                        <a:t>Errore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 di </a:t>
                      </a:r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</a:rPr>
                        <a:t>comunicazione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</a:rPr>
                        <a:t>durante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 aggiornamento (</a:t>
                      </a:r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</a:rPr>
                        <a:t>messaggio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</a:rPr>
                        <a:t>errore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  ___________________________________ )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108016" marR="0" marT="0" marB="0" anchor="ctr">
                    <a:solidFill>
                      <a:srgbClr val="E9EDF4"/>
                    </a:solidFill>
                  </a:tcPr>
                </a:tc>
              </a:tr>
              <a:tr h="243358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000" dirty="0"/>
                    </a:p>
                  </a:txBody>
                  <a:tcPr marL="108016" marR="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Display </a:t>
                      </a:r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</a:rPr>
                        <a:t>oscurato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</a:rPr>
                        <a:t>all’accensione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  o </a:t>
                      </a:r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</a:rPr>
                        <a:t>rotto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108016" marR="0" marT="0" marB="0" anchor="ctr">
                    <a:solidFill>
                      <a:srgbClr val="E9EDF4"/>
                    </a:solidFill>
                  </a:tcPr>
                </a:tc>
              </a:tr>
              <a:tr h="243358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000" dirty="0"/>
                    </a:p>
                  </a:txBody>
                  <a:tcPr marL="108016" marR="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000" b="0" dirty="0" smtClean="0">
                          <a:solidFill>
                            <a:schemeClr val="tx1"/>
                          </a:solidFill>
                        </a:rPr>
                        <a:t>Non legge le seguenti</a:t>
                      </a:r>
                      <a:r>
                        <a:rPr lang="it-IT" sz="10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sz="1000" b="0" dirty="0" smtClean="0">
                          <a:solidFill>
                            <a:schemeClr val="tx1"/>
                          </a:solidFill>
                        </a:rPr>
                        <a:t>valvole TPM  ___________________________________________________________________ 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108016" marR="0" marT="0" marB="0" anchor="ctr">
                    <a:solidFill>
                      <a:srgbClr val="E9EDF4"/>
                    </a:solidFill>
                  </a:tcPr>
                </a:tc>
              </a:tr>
              <a:tr h="243358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000" dirty="0"/>
                    </a:p>
                  </a:txBody>
                  <a:tcPr marL="108016" marR="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</a:rPr>
                        <a:t>Altro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 ___________________________________________________________________________________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108016" marR="0" marT="0" marB="0" anchor="ctr"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114" name="Rettangolo arrotondato 113"/>
          <p:cNvSpPr/>
          <p:nvPr/>
        </p:nvSpPr>
        <p:spPr>
          <a:xfrm>
            <a:off x="148039" y="6078753"/>
            <a:ext cx="206128" cy="144016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5" name="Rettangolo arrotondato 114"/>
          <p:cNvSpPr/>
          <p:nvPr/>
        </p:nvSpPr>
        <p:spPr>
          <a:xfrm>
            <a:off x="150804" y="6316364"/>
            <a:ext cx="206128" cy="144016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7" name="Rettangolo arrotondato 116"/>
          <p:cNvSpPr/>
          <p:nvPr/>
        </p:nvSpPr>
        <p:spPr>
          <a:xfrm>
            <a:off x="150315" y="5825464"/>
            <a:ext cx="206128" cy="144016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8" name="Rettangolo arrotondato 117"/>
          <p:cNvSpPr/>
          <p:nvPr/>
        </p:nvSpPr>
        <p:spPr>
          <a:xfrm>
            <a:off x="149914" y="6556826"/>
            <a:ext cx="206128" cy="144016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2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3412</TotalTime>
  <Words>316</Words>
  <Application>Microsoft Office PowerPoint</Application>
  <PresentationFormat>A4 (21x29,7 cm)</PresentationFormat>
  <Paragraphs>38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Tahoma</vt:lpstr>
      <vt:lpstr>Wingdings</vt:lpstr>
      <vt:lpstr>Tema di Office</vt:lpstr>
      <vt:lpstr>Presentazione standard di PowerPoint</vt:lpstr>
    </vt:vector>
  </TitlesOfParts>
  <Company>FIATGROUP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Silvio Verrino</dc:creator>
  <cp:lastModifiedBy>Turchi Sarah (M)</cp:lastModifiedBy>
  <cp:revision>257</cp:revision>
  <cp:lastPrinted>2017-06-09T14:42:24Z</cp:lastPrinted>
  <dcterms:created xsi:type="dcterms:W3CDTF">2017-01-30T16:02:44Z</dcterms:created>
  <dcterms:modified xsi:type="dcterms:W3CDTF">2020-02-06T09:04:45Z</dcterms:modified>
</cp:coreProperties>
</file>