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7315200" cy="96012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436" autoAdjust="0"/>
  </p:normalViewPr>
  <p:slideViewPr>
    <p:cSldViewPr>
      <p:cViewPr>
        <p:scale>
          <a:sx n="136" d="100"/>
          <a:sy n="136" d="100"/>
        </p:scale>
        <p:origin x="653" y="-56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143062" y="0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1725C-9710-4DDA-8D4D-698A7B6F79C0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11413" y="720725"/>
            <a:ext cx="2493962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32033" y="4559957"/>
            <a:ext cx="5851135" cy="43208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143062" y="9119914"/>
            <a:ext cx="3170432" cy="479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callcenter@marelli.com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64568"/>
            <a:ext cx="68342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 smtClean="0"/>
              <a:t>RICHIESTA di intervento BATTERY TESTER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153603" y="3943279"/>
            <a:ext cx="6227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100" dirty="0" smtClean="0"/>
              <a:t>Si richiede un intervento di riparazione per il dispositivo:</a:t>
            </a:r>
            <a:endParaRPr lang="it-IT" altLang="en-US" sz="1100" dirty="0"/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89504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 invita il cliente a prendere visione dell’informativa disponibile sul sito internet  </a:t>
            </a:r>
            <a:r>
              <a:rPr lang="it-IT" sz="600" dirty="0">
                <a:solidFill>
                  <a:srgbClr val="0000FF"/>
                </a:solidFill>
                <a:cs typeface="Arial"/>
              </a:rPr>
              <a:t>www.magnetimarelli-aftermarket.it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</a:t>
            </a:r>
            <a:r>
              <a:rPr lang="fr-FR" sz="600" dirty="0"/>
              <a:t>			                </a:t>
            </a:r>
            <a:r>
              <a:rPr lang="fr-FR" sz="600" dirty="0" smtClean="0"/>
              <a:t>  				</a:t>
            </a:r>
            <a:r>
              <a:rPr lang="fr-FR" sz="600" dirty="0"/>
              <a:t> </a:t>
            </a:r>
            <a:r>
              <a:rPr lang="fr-FR" sz="600" dirty="0" smtClean="0"/>
              <a:t>                                 Modulo </a:t>
            </a:r>
            <a:r>
              <a:rPr lang="fr-FR" sz="600" dirty="0" err="1"/>
              <a:t>Richiesta</a:t>
            </a:r>
            <a:r>
              <a:rPr lang="fr-FR" sz="600" dirty="0"/>
              <a:t> </a:t>
            </a:r>
            <a:r>
              <a:rPr lang="fr-FR" sz="600" dirty="0" err="1" smtClean="0"/>
              <a:t>Intervento</a:t>
            </a:r>
            <a:r>
              <a:rPr lang="fr-FR" sz="600" dirty="0" smtClean="0"/>
              <a:t> BATTERY TESTER_ 02/2020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3871148" y="8553400"/>
            <a:ext cx="264372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3888139" y="8553400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</a:t>
            </a:r>
            <a:r>
              <a:rPr lang="it-IT" altLang="en-US" sz="800" dirty="0" smtClean="0"/>
              <a:t>del Cliente</a:t>
            </a:r>
            <a:endParaRPr lang="en-US" altLang="en-US" sz="800" dirty="0"/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211567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510404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55291" y="1677015"/>
            <a:ext cx="410866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3" y="1510404"/>
            <a:ext cx="1113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677015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65524" y="1500292"/>
            <a:ext cx="70080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5148534" y="2694215"/>
            <a:ext cx="1338262" cy="360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CasellaDiTesto 129"/>
          <p:cNvSpPr txBox="1">
            <a:spLocks noChangeArrowheads="1"/>
          </p:cNvSpPr>
          <p:nvPr/>
        </p:nvSpPr>
        <p:spPr bwMode="auto">
          <a:xfrm>
            <a:off x="5123499" y="2637438"/>
            <a:ext cx="1203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Data</a:t>
            </a:r>
            <a:endParaRPr lang="en-US" altLang="en-US" sz="800" dirty="0"/>
          </a:p>
        </p:txBody>
      </p:sp>
      <p:sp>
        <p:nvSpPr>
          <p:cNvPr id="75" name="Rettangolo 74"/>
          <p:cNvSpPr/>
          <p:nvPr/>
        </p:nvSpPr>
        <p:spPr>
          <a:xfrm>
            <a:off x="-5081" y="1943152"/>
            <a:ext cx="6866767" cy="1918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55294" y="2081294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27749" y="1915933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Ricambista di riferimento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85948" y="2083851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57516" y="1914688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Codice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88557" y="2488247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83718" y="2324277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93448" y="2915330"/>
            <a:ext cx="319832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418277" y="2920005"/>
            <a:ext cx="334788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85397" y="2744630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418760" y="2745285"/>
            <a:ext cx="19062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E-mail per conferma presa in carico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496616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CasellaDiTesto 129"/>
          <p:cNvSpPr txBox="1">
            <a:spLocks noChangeArrowheads="1"/>
          </p:cNvSpPr>
          <p:nvPr/>
        </p:nvSpPr>
        <p:spPr bwMode="auto">
          <a:xfrm>
            <a:off x="5353482" y="2507944"/>
            <a:ext cx="128432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 Ricambista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0" name="CasellaDiTesto 129"/>
          <p:cNvSpPr txBox="1">
            <a:spLocks noChangeArrowheads="1"/>
          </p:cNvSpPr>
          <p:nvPr/>
        </p:nvSpPr>
        <p:spPr bwMode="auto">
          <a:xfrm>
            <a:off x="3789040" y="2512611"/>
            <a:ext cx="11211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</a:t>
            </a:r>
            <a:r>
              <a:rPr lang="it-IT" altLang="en-US" sz="900" dirty="0" smtClean="0"/>
              <a:t> </a:t>
            </a:r>
            <a:r>
              <a:rPr lang="it-IT" altLang="en-US" sz="900" b="1" dirty="0" smtClean="0">
                <a:solidFill>
                  <a:schemeClr val="bg1"/>
                </a:solidFill>
              </a:rPr>
              <a:t>Officina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>
          <a:xfrm>
            <a:off x="3589256" y="2514207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>
          <a:xfrm>
            <a:off x="5144349" y="2519131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>
          <a:xfrm>
            <a:off x="93449" y="3346890"/>
            <a:ext cx="6663844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4" name="CasellaDiTesto 125"/>
          <p:cNvSpPr txBox="1">
            <a:spLocks noChangeArrowheads="1"/>
          </p:cNvSpPr>
          <p:nvPr/>
        </p:nvSpPr>
        <p:spPr bwMode="auto">
          <a:xfrm>
            <a:off x="100991" y="3175285"/>
            <a:ext cx="3966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Indirizzo di consegna prodotto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 RICHIESTO IN ALTERNATIVA A QUELLO DELL’OFFICINA</a:t>
            </a:r>
            <a:endParaRPr lang="it-IT" altLang="en-US" sz="800" b="1" dirty="0">
              <a:solidFill>
                <a:schemeClr val="bg1"/>
              </a:solidFill>
            </a:endParaRPr>
          </a:p>
        </p:txBody>
      </p:sp>
      <p:sp>
        <p:nvSpPr>
          <p:cNvPr id="125" name="Rettangolo arrotondato 124"/>
          <p:cNvSpPr/>
          <p:nvPr/>
        </p:nvSpPr>
        <p:spPr>
          <a:xfrm>
            <a:off x="93448" y="3346890"/>
            <a:ext cx="6678347" cy="4539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672143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357408"/>
              </p:ext>
            </p:extLst>
          </p:nvPr>
        </p:nvGraphicFramePr>
        <p:xfrm>
          <a:off x="138846" y="4239009"/>
          <a:ext cx="6545882" cy="541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159"/>
                <a:gridCol w="4417723"/>
              </a:tblGrid>
              <a:tr h="541232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BATTERY TESTER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Serial</a:t>
                      </a:r>
                      <a:r>
                        <a:rPr lang="it-IT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baseline="0" dirty="0" err="1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it-IT" sz="1200" b="1" baseline="0" dirty="0" smtClean="0">
                          <a:solidFill>
                            <a:schemeClr val="tx1"/>
                          </a:solidFill>
                        </a:rPr>
                        <a:t>:  _____________-___________________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baseline="0" dirty="0" smtClean="0">
                          <a:solidFill>
                            <a:schemeClr val="tx1"/>
                          </a:solidFill>
                        </a:rPr>
                        <a:t>                                     (indicato nello sportellino interno delle batterie)</a:t>
                      </a: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8" name="CasellaDiTesto 28"/>
          <p:cNvSpPr txBox="1">
            <a:spLocks noChangeArrowheads="1"/>
          </p:cNvSpPr>
          <p:nvPr/>
        </p:nvSpPr>
        <p:spPr bwMode="auto">
          <a:xfrm>
            <a:off x="158402" y="5540097"/>
            <a:ext cx="64240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200" b="1" dirty="0" smtClean="0"/>
              <a:t>Tipo di anomalia:</a:t>
            </a:r>
            <a:endParaRPr lang="it-IT" altLang="en-US" sz="1200" b="1" dirty="0"/>
          </a:p>
        </p:txBody>
      </p:sp>
      <p:graphicFrame>
        <p:nvGraphicFramePr>
          <p:cNvPr id="59" name="Tabella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62016"/>
              </p:ext>
            </p:extLst>
          </p:nvPr>
        </p:nvGraphicFramePr>
        <p:xfrm>
          <a:off x="146103" y="4846872"/>
          <a:ext cx="6530514" cy="57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834"/>
                <a:gridCol w="6120680"/>
              </a:tblGrid>
              <a:tr h="28803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IN GARANZIA         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(allegare alla richiesta il documento di acquisto e/o fattura di vendita)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  <a:tr h="28316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2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FUORI</a:t>
                      </a:r>
                      <a:r>
                        <a:rPr lang="en-US" sz="1100" b="1" baseline="0" dirty="0" smtClean="0"/>
                        <a:t> GARANZIA  </a:t>
                      </a:r>
                      <a:r>
                        <a:rPr lang="en-US" sz="1000" b="0" baseline="0" dirty="0" smtClean="0"/>
                        <a:t>(la </a:t>
                      </a:r>
                      <a:r>
                        <a:rPr lang="en-US" sz="1000" b="0" baseline="0" dirty="0" err="1" smtClean="0"/>
                        <a:t>garanzia</a:t>
                      </a:r>
                      <a:r>
                        <a:rPr lang="en-US" sz="1000" b="0" baseline="0" dirty="0" smtClean="0"/>
                        <a:t> di 24 </a:t>
                      </a:r>
                      <a:r>
                        <a:rPr lang="en-US" sz="1000" b="0" baseline="0" dirty="0" err="1" smtClean="0"/>
                        <a:t>mesi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decorre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dalla</a:t>
                      </a:r>
                      <a:r>
                        <a:rPr lang="en-US" sz="1000" b="0" baseline="0" dirty="0" smtClean="0"/>
                        <a:t> data di </a:t>
                      </a:r>
                      <a:r>
                        <a:rPr lang="en-US" sz="1000" b="0" baseline="0" dirty="0" err="1" smtClean="0"/>
                        <a:t>attivazione</a:t>
                      </a:r>
                      <a:r>
                        <a:rPr lang="en-US" sz="1000" b="0" baseline="0" dirty="0" smtClean="0"/>
                        <a:t> del </a:t>
                      </a:r>
                      <a:r>
                        <a:rPr lang="en-US" sz="1000" b="0" baseline="0" dirty="0" err="1" smtClean="0"/>
                        <a:t>prodotto</a:t>
                      </a:r>
                      <a:r>
                        <a:rPr lang="en-US" sz="1000" b="0" baseline="0" dirty="0" smtClean="0"/>
                        <a:t>)</a:t>
                      </a:r>
                      <a:endParaRPr lang="en-US" sz="1000" b="0" dirty="0"/>
                    </a:p>
                  </a:txBody>
                  <a:tcPr marL="108016" marR="0" marT="0" marB="0" anchor="ctr"/>
                </a:tc>
              </a:tr>
            </a:tbl>
          </a:graphicData>
        </a:graphic>
      </p:graphicFrame>
      <p:sp>
        <p:nvSpPr>
          <p:cNvPr id="60" name="Rettangolo arrotondato 59"/>
          <p:cNvSpPr/>
          <p:nvPr/>
        </p:nvSpPr>
        <p:spPr>
          <a:xfrm>
            <a:off x="244457" y="5210934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Rettangolo arrotondato 60"/>
          <p:cNvSpPr/>
          <p:nvPr/>
        </p:nvSpPr>
        <p:spPr>
          <a:xfrm>
            <a:off x="248077" y="4909857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62" name="Tabella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40044"/>
              </p:ext>
            </p:extLst>
          </p:nvPr>
        </p:nvGraphicFramePr>
        <p:xfrm>
          <a:off x="116632" y="5824442"/>
          <a:ext cx="6651698" cy="1216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70"/>
                <a:gridCol w="6352628"/>
              </a:tblGrid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Segnala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sempre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“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Batteria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0" dirty="0" err="1" smtClean="0">
                          <a:solidFill>
                            <a:schemeClr val="tx1"/>
                          </a:solidFill>
                        </a:rPr>
                        <a:t>difettosa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dei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valori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baseline="0" dirty="0" err="1" smtClean="0">
                          <a:solidFill>
                            <a:schemeClr val="tx1"/>
                          </a:solidFill>
                        </a:rPr>
                        <a:t>riscontrati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Display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oscurato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all’accensione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o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rotto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Errore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di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connessione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  <a:tr h="243358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</a:rPr>
                        <a:t>Altro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___________________________________________________________________________________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4" name="Rettangolo arrotondato 63"/>
          <p:cNvSpPr/>
          <p:nvPr/>
        </p:nvSpPr>
        <p:spPr>
          <a:xfrm>
            <a:off x="159076" y="6123427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2" name="Rettangolo arrotondato 71"/>
          <p:cNvSpPr/>
          <p:nvPr/>
        </p:nvSpPr>
        <p:spPr>
          <a:xfrm>
            <a:off x="161841" y="6361038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4" name="Rettangolo arrotondato 103"/>
          <p:cNvSpPr/>
          <p:nvPr/>
        </p:nvSpPr>
        <p:spPr>
          <a:xfrm>
            <a:off x="161352" y="6603374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5" name="Rettangolo arrotondato 104"/>
          <p:cNvSpPr/>
          <p:nvPr/>
        </p:nvSpPr>
        <p:spPr>
          <a:xfrm>
            <a:off x="161352" y="5870138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6" name="Rettangolo arrotondato 105"/>
          <p:cNvSpPr/>
          <p:nvPr/>
        </p:nvSpPr>
        <p:spPr>
          <a:xfrm>
            <a:off x="160951" y="6848410"/>
            <a:ext cx="206128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7" name="CasellaDiTesto 106"/>
          <p:cNvSpPr txBox="1"/>
          <p:nvPr/>
        </p:nvSpPr>
        <p:spPr>
          <a:xfrm>
            <a:off x="102346" y="7127175"/>
            <a:ext cx="6683665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dirty="0" smtClean="0">
                <a:latin typeface="Calibri" panose="020F0502020204030204" pitchFamily="34" charset="0"/>
              </a:rPr>
              <a:t>Il </a:t>
            </a:r>
            <a:r>
              <a:rPr lang="it-IT" sz="1000" dirty="0">
                <a:latin typeface="Calibri" panose="020F0502020204030204" pitchFamily="34" charset="0"/>
              </a:rPr>
              <a:t>Tester può essere inviato solo dopo aver ricevuto la “</a:t>
            </a:r>
            <a:r>
              <a:rPr lang="it-IT" sz="1000" b="1" dirty="0">
                <a:latin typeface="Calibri" panose="020F0502020204030204" pitchFamily="34" charset="0"/>
              </a:rPr>
              <a:t>CONFERMA PRESA IN CARICO</a:t>
            </a:r>
            <a:r>
              <a:rPr lang="it-IT" sz="1000" dirty="0">
                <a:latin typeface="Calibri" panose="020F0502020204030204" pitchFamily="34" charset="0"/>
              </a:rPr>
              <a:t>” da parte del Call Center.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b="1" u="sng" dirty="0" smtClean="0">
                <a:latin typeface="Calibri" panose="020F0502020204030204" pitchFamily="34" charset="0"/>
              </a:rPr>
              <a:t>ATTENZION</a:t>
            </a:r>
            <a:r>
              <a:rPr lang="it-IT" sz="1000" u="sng" dirty="0" smtClean="0">
                <a:latin typeface="Calibri" panose="020F0502020204030204" pitchFamily="34" charset="0"/>
              </a:rPr>
              <a:t>E</a:t>
            </a:r>
            <a:r>
              <a:rPr lang="it-IT" sz="1000" dirty="0">
                <a:latin typeface="Calibri" panose="020F0502020204030204" pitchFamily="34" charset="0"/>
              </a:rPr>
              <a:t>: in caso di riparazioni </a:t>
            </a:r>
            <a:r>
              <a:rPr lang="it-IT" sz="1000" b="1" dirty="0">
                <a:latin typeface="Calibri" panose="020F0502020204030204" pitchFamily="34" charset="0"/>
              </a:rPr>
              <a:t>fuori garanzia</a:t>
            </a:r>
            <a:r>
              <a:rPr lang="it-IT" sz="1000" dirty="0">
                <a:latin typeface="Calibri" panose="020F0502020204030204" pitchFamily="34" charset="0"/>
              </a:rPr>
              <a:t> o </a:t>
            </a:r>
            <a:r>
              <a:rPr lang="it-IT" sz="1000" b="1" dirty="0">
                <a:latin typeface="Calibri" panose="020F0502020204030204" pitchFamily="34" charset="0"/>
              </a:rPr>
              <a:t>non coperte da estensione di assistenza</a:t>
            </a:r>
            <a:r>
              <a:rPr lang="it-IT" sz="1000" dirty="0">
                <a:latin typeface="Calibri" panose="020F0502020204030204" pitchFamily="34" charset="0"/>
              </a:rPr>
              <a:t>, di valore </a:t>
            </a:r>
          </a:p>
          <a:p>
            <a:pPr marL="179388" fontAlgn="ctr">
              <a:defRPr/>
            </a:pPr>
            <a:r>
              <a:rPr lang="it-IT" sz="1000" b="1" dirty="0">
                <a:latin typeface="Calibri" panose="020F0502020204030204" pitchFamily="34" charset="0"/>
              </a:rPr>
              <a:t>fino a 200€</a:t>
            </a:r>
            <a:r>
              <a:rPr lang="it-IT" sz="1000" dirty="0">
                <a:latin typeface="Calibri" panose="020F0502020204030204" pitchFamily="34" charset="0"/>
              </a:rPr>
              <a:t>, la riparazione verrà effettuata senza emissione di preventivo e quindi senza vostra autorizzazione.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 smtClean="0">
                <a:latin typeface="Calibri" panose="020F0502020204030204" pitchFamily="34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</a:rPr>
              <a:t>informazioni contattare il n. </a:t>
            </a:r>
            <a:r>
              <a:rPr lang="it-IT" sz="1000" b="1" dirty="0" smtClean="0">
                <a:latin typeface="Calibri" panose="020F0502020204030204" pitchFamily="34" charset="0"/>
              </a:rPr>
              <a:t>800.916.111 – Call Center MM</a:t>
            </a:r>
          </a:p>
          <a:p>
            <a:pPr fontAlgn="ctr"/>
            <a:endParaRPr lang="it-IT" sz="500" b="1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Il presente modulo </a:t>
            </a:r>
            <a:r>
              <a:rPr lang="it-IT" sz="1000" dirty="0" smtClean="0">
                <a:latin typeface="Calibri" panose="020F0502020204030204" pitchFamily="34" charset="0"/>
              </a:rPr>
              <a:t>deve essere </a:t>
            </a:r>
            <a:r>
              <a:rPr lang="it-IT" sz="1000" dirty="0">
                <a:latin typeface="Calibri" panose="020F0502020204030204" pitchFamily="34" charset="0"/>
              </a:rPr>
              <a:t>inviato all’indirizzo </a:t>
            </a:r>
            <a:r>
              <a:rPr lang="it-IT" sz="1000">
                <a:latin typeface="Calibri" panose="020F0502020204030204" pitchFamily="34" charset="0"/>
              </a:rPr>
              <a:t>email  </a:t>
            </a:r>
            <a:r>
              <a:rPr lang="it-IT" sz="1000" b="1" smtClean="0">
                <a:latin typeface="Calibri" panose="020F0502020204030204" pitchFamily="34" charset="0"/>
                <a:hlinkClick r:id="rId5"/>
              </a:rPr>
              <a:t>callcenter@marelli.com</a:t>
            </a:r>
            <a:r>
              <a:rPr lang="it-IT" sz="1000" b="1" smtClean="0">
                <a:latin typeface="Calibri" panose="020F0502020204030204" pitchFamily="34" charset="0"/>
              </a:rPr>
              <a:t> </a:t>
            </a:r>
            <a:r>
              <a:rPr lang="it-IT" sz="1000" dirty="0">
                <a:latin typeface="Calibri" panose="020F0502020204030204" pitchFamily="34" charset="0"/>
              </a:rPr>
              <a:t>oppure al fax n</a:t>
            </a:r>
            <a:r>
              <a:rPr lang="it-IT" sz="1000" b="1" dirty="0">
                <a:latin typeface="Calibri" panose="020F0502020204030204" pitchFamily="34" charset="0"/>
              </a:rPr>
              <a:t>. 02 </a:t>
            </a:r>
            <a:r>
              <a:rPr lang="it-IT" sz="1000" b="1" dirty="0" smtClean="0">
                <a:latin typeface="Calibri" panose="020F0502020204030204" pitchFamily="34" charset="0"/>
              </a:rPr>
              <a:t>92.815.555</a:t>
            </a:r>
            <a:endParaRPr lang="it-IT" sz="1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3763</TotalTime>
  <Words>304</Words>
  <Application>Microsoft Office PowerPoint</Application>
  <PresentationFormat>A4 (21x29,7 cm)</PresentationFormat>
  <Paragraphs>39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TURCHI Sarah (MM)</cp:lastModifiedBy>
  <cp:revision>273</cp:revision>
  <cp:lastPrinted>2017-08-03T09:49:44Z</cp:lastPrinted>
  <dcterms:created xsi:type="dcterms:W3CDTF">2017-01-30T16:02:44Z</dcterms:created>
  <dcterms:modified xsi:type="dcterms:W3CDTF">2020-02-06T11:01:59Z</dcterms:modified>
</cp:coreProperties>
</file>