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6858000" cy="9906000" type="A4"/>
  <p:notesSz cx="7315200" cy="96012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ilo Dainotto" initials="DD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56" autoAdjust="0"/>
    <p:restoredTop sz="93972" autoAdjust="0"/>
  </p:normalViewPr>
  <p:slideViewPr>
    <p:cSldViewPr>
      <p:cViewPr>
        <p:scale>
          <a:sx n="190" d="100"/>
          <a:sy n="190" d="100"/>
        </p:scale>
        <p:origin x="2310" y="-738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432" cy="4797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143062" y="0"/>
            <a:ext cx="3170432" cy="4797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01725C-9710-4DDA-8D4D-698A7B6F79C0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411413" y="720725"/>
            <a:ext cx="2493962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32033" y="4559957"/>
            <a:ext cx="5851135" cy="432084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119914"/>
            <a:ext cx="3170432" cy="4797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143062" y="9119914"/>
            <a:ext cx="3170432" cy="4797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18AF25-EF43-4BAC-AB3E-5B94858EF81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77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2772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93EDF4A1-8302-4EFE-AFB2-7175869634C0}" type="slidenum">
              <a:rPr lang="it-IT" altLang="en-US" smtClean="0">
                <a:cs typeface="Arial" charset="0"/>
              </a:rPr>
              <a:pPr algn="r">
                <a:spcBef>
                  <a:spcPct val="0"/>
                </a:spcBef>
              </a:pPr>
              <a:t>1</a:t>
            </a:fld>
            <a:endParaRPr lang="it-IT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040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7002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589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577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9978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2059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5994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9020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204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5469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2524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0062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B40AA-D11D-4D72-8370-994B2D2D0BA1}" type="datetimeFigureOut">
              <a:rPr lang="it-IT" smtClean="0"/>
              <a:t>14/05/2020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263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 descr="K:\PROMOZIONI 2012\socia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04" t="21097" b="15610"/>
          <a:stretch>
            <a:fillRect/>
          </a:stretch>
        </p:blipFill>
        <p:spPr bwMode="auto">
          <a:xfrm>
            <a:off x="4869160" y="0"/>
            <a:ext cx="1998364" cy="298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tangolo 7"/>
          <p:cNvSpPr/>
          <p:nvPr/>
        </p:nvSpPr>
        <p:spPr>
          <a:xfrm>
            <a:off x="-1771" y="771802"/>
            <a:ext cx="6842125" cy="248776"/>
          </a:xfrm>
          <a:prstGeom prst="rect">
            <a:avLst/>
          </a:prstGeom>
          <a:solidFill>
            <a:srgbClr val="FFD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/>
            </a:pPr>
            <a:r>
              <a:rPr lang="en-GB" sz="12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Technical Equipments</a:t>
            </a:r>
            <a:endParaRPr lang="it-IT" sz="12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583" name="CasellaDiTesto 23"/>
          <p:cNvSpPr txBox="1">
            <a:spLocks noChangeArrowheads="1"/>
          </p:cNvSpPr>
          <p:nvPr/>
        </p:nvSpPr>
        <p:spPr bwMode="auto">
          <a:xfrm>
            <a:off x="6095" y="1023624"/>
            <a:ext cx="6834259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 anchorCtr="0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en-US" sz="2100" b="1" dirty="0" smtClean="0"/>
              <a:t>RICHIESTA DI RIMBORSO INTERVENTO IN GARANZIA</a:t>
            </a:r>
            <a:endParaRPr lang="it-IT" altLang="en-US" sz="21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4639" name="CasellaDiTesto 28"/>
          <p:cNvSpPr txBox="1">
            <a:spLocks noChangeArrowheads="1"/>
          </p:cNvSpPr>
          <p:nvPr/>
        </p:nvSpPr>
        <p:spPr bwMode="auto">
          <a:xfrm>
            <a:off x="40567" y="3368824"/>
            <a:ext cx="676098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1000" dirty="0" smtClean="0"/>
              <a:t>Si richiede il rimborso dell’intervento effettuato sulla seguente attrezzatura in </a:t>
            </a:r>
            <a:r>
              <a:rPr lang="it-IT" altLang="en-US" sz="1000" dirty="0"/>
              <a:t>garanzia :</a:t>
            </a:r>
          </a:p>
        </p:txBody>
      </p:sp>
      <p:sp>
        <p:nvSpPr>
          <p:cNvPr id="31" name="CasellaDiTesto 28"/>
          <p:cNvSpPr txBox="1">
            <a:spLocks noChangeArrowheads="1"/>
          </p:cNvSpPr>
          <p:nvPr/>
        </p:nvSpPr>
        <p:spPr bwMode="auto">
          <a:xfrm>
            <a:off x="68736" y="9489504"/>
            <a:ext cx="67046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None/>
              <a:defRPr sz="1000"/>
            </a:pPr>
            <a:r>
              <a:rPr lang="it-IT" sz="600" dirty="0">
                <a:solidFill>
                  <a:srgbClr val="000000"/>
                </a:solidFill>
                <a:cs typeface="Arial"/>
              </a:rPr>
              <a:t>Magneti Marelli </a:t>
            </a:r>
            <a:r>
              <a:rPr lang="it-IT" sz="600" dirty="0" err="1">
                <a:solidFill>
                  <a:srgbClr val="000000"/>
                </a:solidFill>
                <a:cs typeface="Arial"/>
              </a:rPr>
              <a:t>After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 Market P &amp; S </a:t>
            </a:r>
            <a:r>
              <a:rPr lang="it-IT" sz="600" dirty="0" err="1">
                <a:solidFill>
                  <a:srgbClr val="000000"/>
                </a:solidFill>
                <a:cs typeface="Arial"/>
              </a:rPr>
              <a:t>S.p.A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, titolare del trattamento dei Suoi dati personali, ai sensi dell’art. 13 </a:t>
            </a:r>
            <a:r>
              <a:rPr lang="it-IT" sz="600" dirty="0" err="1">
                <a:solidFill>
                  <a:srgbClr val="000000"/>
                </a:solidFill>
                <a:cs typeface="Arial"/>
              </a:rPr>
              <a:t>D.Lgs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 30.06.2003 n° 196 (codice della privacy) informa che i dati personali forniti in occasione dei rapporti contrattuali, commerciali e promozionali sono oggetto di trattamenti informatici o cartacei per obblighi di legge per le finalità di analisi di mercato e statistiche. Per ulteriori informazioni Magneti Marelli </a:t>
            </a:r>
            <a:r>
              <a:rPr lang="it-IT" sz="600" dirty="0" err="1">
                <a:solidFill>
                  <a:srgbClr val="000000"/>
                </a:solidFill>
                <a:cs typeface="Arial"/>
              </a:rPr>
              <a:t>After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 Market P. &amp; S. S.p.A. invita il cliente a prendere visione dell’informativa disponibile sul sito internet  </a:t>
            </a:r>
            <a:r>
              <a:rPr lang="it-IT" sz="600" dirty="0">
                <a:solidFill>
                  <a:srgbClr val="0000FF"/>
                </a:solidFill>
                <a:cs typeface="Arial"/>
              </a:rPr>
              <a:t>www.magnetimarelli-checkstar.it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 </a:t>
            </a:r>
            <a:r>
              <a:rPr lang="fr-FR" sz="600" dirty="0"/>
              <a:t>			                </a:t>
            </a:r>
            <a:r>
              <a:rPr lang="fr-FR" sz="600" dirty="0" smtClean="0"/>
              <a:t>  				</a:t>
            </a:r>
            <a:r>
              <a:rPr lang="fr-FR" sz="600" dirty="0"/>
              <a:t> </a:t>
            </a:r>
            <a:r>
              <a:rPr lang="fr-FR" sz="600" dirty="0" smtClean="0"/>
              <a:t>  Modulo </a:t>
            </a:r>
            <a:r>
              <a:rPr lang="fr-FR" sz="600" dirty="0" err="1"/>
              <a:t>Richiesta</a:t>
            </a:r>
            <a:r>
              <a:rPr lang="fr-FR" sz="600" dirty="0"/>
              <a:t>  </a:t>
            </a:r>
            <a:r>
              <a:rPr lang="fr-FR" sz="600" dirty="0" err="1" smtClean="0"/>
              <a:t>Rimborso</a:t>
            </a:r>
            <a:r>
              <a:rPr lang="fr-FR" sz="600" dirty="0" smtClean="0"/>
              <a:t>  </a:t>
            </a:r>
            <a:r>
              <a:rPr lang="fr-FR" sz="600" dirty="0" err="1" smtClean="0"/>
              <a:t>Intervento</a:t>
            </a:r>
            <a:r>
              <a:rPr lang="fr-FR" sz="600" dirty="0" smtClean="0"/>
              <a:t> </a:t>
            </a:r>
            <a:r>
              <a:rPr lang="fr-FR" sz="600" dirty="0" err="1" smtClean="0"/>
              <a:t>Attrezzatura</a:t>
            </a:r>
            <a:r>
              <a:rPr lang="fr-FR" sz="600" dirty="0" smtClean="0"/>
              <a:t> </a:t>
            </a:r>
            <a:r>
              <a:rPr lang="fr-FR" sz="600" dirty="0" smtClean="0"/>
              <a:t>IN GARANZIA _ 02/2019</a:t>
            </a:r>
            <a:endParaRPr lang="it-IT" sz="600" dirty="0"/>
          </a:p>
        </p:txBody>
      </p:sp>
      <p:sp>
        <p:nvSpPr>
          <p:cNvPr id="66" name="Rettangolo arrotondato 65"/>
          <p:cNvSpPr/>
          <p:nvPr/>
        </p:nvSpPr>
        <p:spPr>
          <a:xfrm>
            <a:off x="4389659" y="6897216"/>
            <a:ext cx="2221780" cy="75637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7" name="CasellaDiTesto 67"/>
          <p:cNvSpPr txBox="1">
            <a:spLocks noChangeArrowheads="1"/>
          </p:cNvSpPr>
          <p:nvPr/>
        </p:nvSpPr>
        <p:spPr bwMode="auto">
          <a:xfrm>
            <a:off x="4389659" y="6906734"/>
            <a:ext cx="137606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dirty="0"/>
              <a:t>Timbro e Firma </a:t>
            </a:r>
            <a:r>
              <a:rPr lang="it-IT" altLang="en-US" sz="800" dirty="0" smtClean="0"/>
              <a:t>del Cliente</a:t>
            </a:r>
            <a:endParaRPr lang="en-US" altLang="en-US" sz="800" dirty="0"/>
          </a:p>
        </p:txBody>
      </p:sp>
      <p:pic>
        <p:nvPicPr>
          <p:cNvPr id="63" name="Picture 2" descr="Mk3DMMC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61" y="363156"/>
            <a:ext cx="6858000" cy="647700"/>
          </a:xfrm>
          <a:prstGeom prst="rect">
            <a:avLst/>
          </a:prstGeom>
        </p:spPr>
      </p:pic>
      <p:sp>
        <p:nvSpPr>
          <p:cNvPr id="53" name="CasellaDiTesto 122"/>
          <p:cNvSpPr txBox="1">
            <a:spLocks noChangeArrowheads="1"/>
          </p:cNvSpPr>
          <p:nvPr/>
        </p:nvSpPr>
        <p:spPr bwMode="auto">
          <a:xfrm>
            <a:off x="4672784" y="2050847"/>
            <a:ext cx="21256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en-US" sz="1800" b="1">
                <a:solidFill>
                  <a:schemeClr val="bg1"/>
                </a:solidFill>
              </a:rPr>
              <a:t>Prezzo promozione</a:t>
            </a:r>
          </a:p>
        </p:txBody>
      </p:sp>
      <p:sp>
        <p:nvSpPr>
          <p:cNvPr id="54" name="Rettangolo 53"/>
          <p:cNvSpPr/>
          <p:nvPr/>
        </p:nvSpPr>
        <p:spPr>
          <a:xfrm>
            <a:off x="-5081" y="1438396"/>
            <a:ext cx="6872356" cy="4994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5" name="Rettangolo arrotondato 54"/>
          <p:cNvSpPr/>
          <p:nvPr/>
        </p:nvSpPr>
        <p:spPr>
          <a:xfrm>
            <a:off x="1265378" y="1605007"/>
            <a:ext cx="4098576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6" name="CasellaDiTesto 125"/>
          <p:cNvSpPr txBox="1">
            <a:spLocks noChangeArrowheads="1"/>
          </p:cNvSpPr>
          <p:nvPr/>
        </p:nvSpPr>
        <p:spPr bwMode="auto">
          <a:xfrm>
            <a:off x="1216572" y="1438396"/>
            <a:ext cx="19243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Nominativo CENTRO DI RIPARAZIONE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69" name="Rettangolo arrotondato 68"/>
          <p:cNvSpPr/>
          <p:nvPr/>
        </p:nvSpPr>
        <p:spPr>
          <a:xfrm>
            <a:off x="78691" y="1605007"/>
            <a:ext cx="1060119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0" name="CasellaDiTesto 127"/>
          <p:cNvSpPr txBox="1">
            <a:spLocks noChangeArrowheads="1"/>
          </p:cNvSpPr>
          <p:nvPr/>
        </p:nvSpPr>
        <p:spPr bwMode="auto">
          <a:xfrm>
            <a:off x="57516" y="1428284"/>
            <a:ext cx="128325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Login/Cod</a:t>
            </a:r>
            <a:r>
              <a:rPr lang="it-IT" altLang="en-US" sz="800" b="1" dirty="0">
                <a:solidFill>
                  <a:schemeClr val="bg1"/>
                </a:solidFill>
              </a:rPr>
              <a:t>. Cliente MM 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75" name="Rettangolo 74"/>
          <p:cNvSpPr/>
          <p:nvPr/>
        </p:nvSpPr>
        <p:spPr>
          <a:xfrm>
            <a:off x="-15119" y="1882224"/>
            <a:ext cx="6882393" cy="14145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600"/>
          </a:p>
        </p:txBody>
      </p:sp>
      <p:sp>
        <p:nvSpPr>
          <p:cNvPr id="76" name="Rettangolo arrotondato 75"/>
          <p:cNvSpPr/>
          <p:nvPr/>
        </p:nvSpPr>
        <p:spPr>
          <a:xfrm>
            <a:off x="1242402" y="2559613"/>
            <a:ext cx="4108662" cy="24980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77" name="CasellaDiTesto 125"/>
          <p:cNvSpPr txBox="1">
            <a:spLocks noChangeArrowheads="1"/>
          </p:cNvSpPr>
          <p:nvPr/>
        </p:nvSpPr>
        <p:spPr bwMode="auto">
          <a:xfrm>
            <a:off x="1214857" y="2388008"/>
            <a:ext cx="18412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Nominativo </a:t>
            </a:r>
            <a:r>
              <a:rPr lang="it-IT" altLang="en-US" sz="800" b="1" dirty="0" smtClean="0">
                <a:solidFill>
                  <a:schemeClr val="bg1"/>
                </a:solidFill>
              </a:rPr>
              <a:t>Officina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78" name="Rettangolo arrotondato 77"/>
          <p:cNvSpPr/>
          <p:nvPr/>
        </p:nvSpPr>
        <p:spPr>
          <a:xfrm>
            <a:off x="73056" y="2562170"/>
            <a:ext cx="1058617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0" name="CasellaDiTesto 127"/>
          <p:cNvSpPr txBox="1">
            <a:spLocks noChangeArrowheads="1"/>
          </p:cNvSpPr>
          <p:nvPr/>
        </p:nvSpPr>
        <p:spPr bwMode="auto">
          <a:xfrm>
            <a:off x="44624" y="2393007"/>
            <a:ext cx="128325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Login/Cod</a:t>
            </a:r>
            <a:r>
              <a:rPr lang="it-IT" altLang="en-US" sz="800" b="1" dirty="0">
                <a:solidFill>
                  <a:schemeClr val="bg1"/>
                </a:solidFill>
              </a:rPr>
              <a:t>. Cliente MM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1" name="Rettangolo arrotondato 80"/>
          <p:cNvSpPr/>
          <p:nvPr/>
        </p:nvSpPr>
        <p:spPr>
          <a:xfrm>
            <a:off x="77737" y="2015161"/>
            <a:ext cx="1839773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2" name="CasellaDiTesto 125"/>
          <p:cNvSpPr txBox="1">
            <a:spLocks noChangeArrowheads="1"/>
          </p:cNvSpPr>
          <p:nvPr/>
        </p:nvSpPr>
        <p:spPr bwMode="auto">
          <a:xfrm>
            <a:off x="72898" y="1835403"/>
            <a:ext cx="183311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Persona di riferimento per la richiesta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3" name="Rettangolo arrotondato 82"/>
          <p:cNvSpPr/>
          <p:nvPr/>
        </p:nvSpPr>
        <p:spPr>
          <a:xfrm>
            <a:off x="2016137" y="2015161"/>
            <a:ext cx="1750448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4" name="Rettangolo arrotondato 83"/>
          <p:cNvSpPr/>
          <p:nvPr/>
        </p:nvSpPr>
        <p:spPr>
          <a:xfrm>
            <a:off x="3861047" y="2016358"/>
            <a:ext cx="2912337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6" name="CasellaDiTesto 127"/>
          <p:cNvSpPr txBox="1">
            <a:spLocks noChangeArrowheads="1"/>
          </p:cNvSpPr>
          <p:nvPr/>
        </p:nvSpPr>
        <p:spPr bwMode="auto">
          <a:xfrm>
            <a:off x="-2369659" y="1108326"/>
            <a:ext cx="75131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Telefono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7" name="CasellaDiTesto 127"/>
          <p:cNvSpPr txBox="1">
            <a:spLocks noChangeArrowheads="1"/>
          </p:cNvSpPr>
          <p:nvPr/>
        </p:nvSpPr>
        <p:spPr bwMode="auto">
          <a:xfrm>
            <a:off x="3874860" y="1836950"/>
            <a:ext cx="203808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E-mail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8" name="CasellaDiTesto 129"/>
          <p:cNvSpPr txBox="1">
            <a:spLocks noChangeArrowheads="1"/>
          </p:cNvSpPr>
          <p:nvPr/>
        </p:nvSpPr>
        <p:spPr bwMode="auto">
          <a:xfrm>
            <a:off x="5434228" y="1424608"/>
            <a:ext cx="42797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Data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126" name="Rettangolo arrotondato 125"/>
          <p:cNvSpPr/>
          <p:nvPr/>
        </p:nvSpPr>
        <p:spPr>
          <a:xfrm>
            <a:off x="5500549" y="1600135"/>
            <a:ext cx="1265609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13" name="CasellaDiTesto 28"/>
          <p:cNvSpPr txBox="1">
            <a:spLocks noChangeArrowheads="1"/>
          </p:cNvSpPr>
          <p:nvPr/>
        </p:nvSpPr>
        <p:spPr bwMode="auto">
          <a:xfrm>
            <a:off x="48824" y="4202723"/>
            <a:ext cx="676098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1000" b="1" dirty="0" smtClean="0"/>
              <a:t>Operazioni effettuate:</a:t>
            </a:r>
            <a:endParaRPr lang="it-IT" altLang="en-US" sz="1000" b="1" dirty="0"/>
          </a:p>
        </p:txBody>
      </p:sp>
      <p:sp>
        <p:nvSpPr>
          <p:cNvPr id="51" name="Rettangolo arrotondato 50"/>
          <p:cNvSpPr/>
          <p:nvPr/>
        </p:nvSpPr>
        <p:spPr>
          <a:xfrm>
            <a:off x="1242402" y="2956603"/>
            <a:ext cx="4108662" cy="24980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52" name="CasellaDiTesto 125"/>
          <p:cNvSpPr txBox="1">
            <a:spLocks noChangeArrowheads="1"/>
          </p:cNvSpPr>
          <p:nvPr/>
        </p:nvSpPr>
        <p:spPr bwMode="auto">
          <a:xfrm>
            <a:off x="1214857" y="2784418"/>
            <a:ext cx="18412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Nominativo </a:t>
            </a:r>
            <a:r>
              <a:rPr lang="it-IT" altLang="en-US" sz="800" b="1" dirty="0" smtClean="0">
                <a:solidFill>
                  <a:schemeClr val="bg1"/>
                </a:solidFill>
              </a:rPr>
              <a:t> Ricambista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57" name="Rettangolo arrotondato 56"/>
          <p:cNvSpPr/>
          <p:nvPr/>
        </p:nvSpPr>
        <p:spPr>
          <a:xfrm>
            <a:off x="73056" y="2959160"/>
            <a:ext cx="1058617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58" name="CasellaDiTesto 127"/>
          <p:cNvSpPr txBox="1">
            <a:spLocks noChangeArrowheads="1"/>
          </p:cNvSpPr>
          <p:nvPr/>
        </p:nvSpPr>
        <p:spPr bwMode="auto">
          <a:xfrm>
            <a:off x="44624" y="2789997"/>
            <a:ext cx="128325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Login/Cod</a:t>
            </a:r>
            <a:r>
              <a:rPr lang="it-IT" altLang="en-US" sz="800" b="1" dirty="0">
                <a:solidFill>
                  <a:schemeClr val="bg1"/>
                </a:solidFill>
              </a:rPr>
              <a:t>. Cliente MM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59" name="CasellaDiTesto 125"/>
          <p:cNvSpPr txBox="1">
            <a:spLocks noChangeArrowheads="1"/>
          </p:cNvSpPr>
          <p:nvPr/>
        </p:nvSpPr>
        <p:spPr bwMode="auto">
          <a:xfrm>
            <a:off x="2016136" y="1835362"/>
            <a:ext cx="183311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Telefono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graphicFrame>
        <p:nvGraphicFramePr>
          <p:cNvPr id="60" name="Tabella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263556"/>
              </p:ext>
            </p:extLst>
          </p:nvPr>
        </p:nvGraphicFramePr>
        <p:xfrm>
          <a:off x="96032" y="3598989"/>
          <a:ext cx="6661260" cy="590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1000"/>
                <a:gridCol w="3040260"/>
              </a:tblGrid>
              <a:tr h="222897">
                <a:tc>
                  <a:txBody>
                    <a:bodyPr/>
                    <a:lstStyle/>
                    <a:p>
                      <a:r>
                        <a:rPr lang="it-IT" sz="1050" b="1" baseline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Modello</a:t>
                      </a:r>
                      <a:endParaRPr lang="en-US" sz="105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108016" marR="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5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Serial </a:t>
                      </a:r>
                      <a:r>
                        <a:rPr lang="it-IT" sz="1050" dirty="0" err="1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Number</a:t>
                      </a:r>
                      <a:endParaRPr lang="it-IT" sz="105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39026">
                <a:tc>
                  <a:txBody>
                    <a:bodyPr/>
                    <a:lstStyle/>
                    <a:p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L="108016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100" b="1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2" name="Tabella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530692"/>
              </p:ext>
            </p:extLst>
          </p:nvPr>
        </p:nvGraphicFramePr>
        <p:xfrm>
          <a:off x="96032" y="4448944"/>
          <a:ext cx="6645336" cy="2304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5056"/>
                <a:gridCol w="1512168"/>
                <a:gridCol w="1008112"/>
              </a:tblGrid>
              <a:tr h="190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 smtClean="0"/>
                        <a:t>Tempario Garanzia</a:t>
                      </a:r>
                      <a:endParaRPr lang="en-US" sz="1100" dirty="0" smtClean="0"/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/>
                        <a:t>Tempi </a:t>
                      </a:r>
                      <a:r>
                        <a:rPr lang="en-US" sz="1100" dirty="0" err="1" smtClean="0"/>
                        <a:t>mano</a:t>
                      </a:r>
                      <a:r>
                        <a:rPr lang="en-US" sz="1100" dirty="0" smtClean="0"/>
                        <a:t> </a:t>
                      </a:r>
                      <a:r>
                        <a:rPr lang="en-US" sz="1100" dirty="0" err="1" smtClean="0"/>
                        <a:t>d’opera</a:t>
                      </a:r>
                      <a:endParaRPr lang="en-US" sz="1100" dirty="0"/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Selezione</a:t>
                      </a:r>
                      <a:endParaRPr lang="en-US" sz="1100" dirty="0"/>
                    </a:p>
                  </a:txBody>
                  <a:tcPr marL="0" marR="0" marT="0" marB="0" anchor="ctr"/>
                </a:tc>
              </a:tr>
              <a:tr h="2167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Pulizia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00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elettrovalvole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e 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check valve</a:t>
                      </a:r>
                      <a:endParaRPr lang="en-US" sz="10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30 min.</a:t>
                      </a: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166865">
                <a:tc>
                  <a:txBody>
                    <a:bodyPr/>
                    <a:lstStyle/>
                    <a:p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Taratura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di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tutte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le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bilance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15 min.</a:t>
                      </a: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184339">
                <a:tc>
                  <a:txBody>
                    <a:bodyPr/>
                    <a:lstStyle/>
                    <a:p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Sostituzione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del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compressore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o </a:t>
                      </a:r>
                      <a:r>
                        <a:rPr lang="en-US" sz="1000" b="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della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000" b="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pompa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del </a:t>
                      </a:r>
                      <a:r>
                        <a:rPr lang="en-US" sz="1000" b="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vuoto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30 min.</a:t>
                      </a: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184339">
                <a:tc>
                  <a:txBody>
                    <a:bodyPr/>
                    <a:lstStyle/>
                    <a:p>
                      <a:r>
                        <a:rPr lang="en-US" sz="1000" b="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Sostituzione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000" b="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dei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000" b="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manometri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30 min.</a:t>
                      </a: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184339">
                <a:tc>
                  <a:txBody>
                    <a:bodyPr/>
                    <a:lstStyle/>
                    <a:p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Sostituzione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scheda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logica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e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taratura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di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tutte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le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bilance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60 min.</a:t>
                      </a: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184339">
                <a:tc>
                  <a:txBody>
                    <a:bodyPr/>
                    <a:lstStyle/>
                    <a:p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Sostituzione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stampante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30 min.</a:t>
                      </a: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184339">
                <a:tc>
                  <a:txBody>
                    <a:bodyPr/>
                    <a:lstStyle/>
                    <a:p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Sostituzione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attacco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rapido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10 min.</a:t>
                      </a: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184339">
                <a:tc>
                  <a:txBody>
                    <a:bodyPr/>
                    <a:lstStyle/>
                    <a:p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Diagnosi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e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collaudo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finale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30 min.</a:t>
                      </a: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184339">
                <a:tc>
                  <a:txBody>
                    <a:bodyPr/>
                    <a:lstStyle/>
                    <a:p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Altro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: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184339">
                <a:tc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255312">
                <a:tc>
                  <a:txBody>
                    <a:bodyPr/>
                    <a:lstStyle/>
                    <a:p>
                      <a:pPr algn="l"/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                                                                                              Tempo </a:t>
                      </a:r>
                      <a:r>
                        <a:rPr lang="en-US" sz="10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complessivo</a:t>
                      </a:r>
                      <a:endParaRPr lang="en-US" sz="1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0" name="CasellaDiTesto 28"/>
          <p:cNvSpPr txBox="1">
            <a:spLocks noChangeArrowheads="1"/>
          </p:cNvSpPr>
          <p:nvPr/>
        </p:nvSpPr>
        <p:spPr bwMode="auto">
          <a:xfrm>
            <a:off x="14837" y="7611060"/>
            <a:ext cx="676098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1000" b="1" dirty="0" smtClean="0"/>
              <a:t>Spazio riservato a Marelli Aftermarket </a:t>
            </a:r>
            <a:r>
              <a:rPr lang="it-IT" altLang="en-US" sz="1000" b="1" dirty="0" err="1" smtClean="0"/>
              <a:t>Italy</a:t>
            </a:r>
            <a:r>
              <a:rPr lang="it-IT" altLang="en-US" sz="1000" b="1" dirty="0" smtClean="0"/>
              <a:t> </a:t>
            </a:r>
            <a:r>
              <a:rPr lang="it-IT" altLang="en-US" sz="1000" b="1" smtClean="0"/>
              <a:t>SpA:</a:t>
            </a:r>
            <a:endParaRPr lang="it-IT" altLang="en-US" sz="1000" b="1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78740"/>
              </p:ext>
            </p:extLst>
          </p:nvPr>
        </p:nvGraphicFramePr>
        <p:xfrm>
          <a:off x="88233" y="7833908"/>
          <a:ext cx="6624735" cy="719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3835"/>
                <a:gridCol w="2110900"/>
              </a:tblGrid>
              <a:tr h="230269">
                <a:tc>
                  <a:txBody>
                    <a:bodyPr/>
                    <a:lstStyle/>
                    <a:p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Forfait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000" b="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recupero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000" b="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stazione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in </a:t>
                      </a:r>
                      <a:r>
                        <a:rPr lang="en-US" sz="1000" b="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garanzia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   (40 € _ IVA </a:t>
                      </a:r>
                      <a:r>
                        <a:rPr lang="en-US" sz="1000" b="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esclusa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)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8016" marR="0" marT="0" marB="0" anchor="ctr">
                    <a:lnB w="38100" cmpd="sng"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€</a:t>
                      </a:r>
                    </a:p>
                  </a:txBody>
                  <a:tcPr marL="108016" marR="0" marT="0" marB="0" anchor="ctr">
                    <a:lnB w="38100" cmpd="sng"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8954">
                <a:tc>
                  <a:txBody>
                    <a:bodyPr/>
                    <a:lstStyle/>
                    <a:p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Totale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000" b="0" smtClean="0">
                          <a:solidFill>
                            <a:schemeClr val="tx1"/>
                          </a:solidFill>
                          <a:latin typeface="+mn-lt"/>
                        </a:rPr>
                        <a:t>manodopera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   (32€ / h)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801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€</a:t>
                      </a:r>
                    </a:p>
                  </a:txBody>
                  <a:tcPr marL="108016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0269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TOTALE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000" b="1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importo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000" b="1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intervento</a:t>
                      </a:r>
                      <a:endParaRPr lang="en-US" sz="1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8016" marR="0" marT="0" marB="0" anchor="ctr">
                    <a:lnT w="12700" cmpd="sng">
                      <a:noFill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€</a:t>
                      </a:r>
                    </a:p>
                  </a:txBody>
                  <a:tcPr marL="108016" marR="0" marT="0" marB="0" anchor="ctr">
                    <a:lnT w="12700" cmpd="sng">
                      <a:noFill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0582"/>
              </p:ext>
            </p:extLst>
          </p:nvPr>
        </p:nvGraphicFramePr>
        <p:xfrm>
          <a:off x="88099" y="8835320"/>
          <a:ext cx="6610467" cy="304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4903"/>
                <a:gridCol w="2045564"/>
              </a:tblGrid>
              <a:tr h="304736">
                <a:tc>
                  <a:txBody>
                    <a:bodyPr/>
                    <a:lstStyle/>
                    <a:p>
                      <a:r>
                        <a:rPr lang="en-US" sz="1000" b="1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Ordine</a:t>
                      </a: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 di </a:t>
                      </a:r>
                      <a:r>
                        <a:rPr lang="en-US" sz="1000" b="1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Acquisto</a:t>
                      </a: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000" b="1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che</a:t>
                      </a: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000" b="1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il</a:t>
                      </a: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000" b="1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cliente</a:t>
                      </a: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000" b="1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dovrà</a:t>
                      </a:r>
                      <a:r>
                        <a:rPr lang="en-US" sz="1000" b="1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000" b="1" baseline="0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citare</a:t>
                      </a:r>
                      <a:r>
                        <a:rPr lang="en-US" sz="1000" b="1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000" b="1" baseline="0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nella</a:t>
                      </a:r>
                      <a:r>
                        <a:rPr lang="en-US" sz="1000" b="1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000" b="1" baseline="0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sua</a:t>
                      </a:r>
                      <a:r>
                        <a:rPr lang="en-US" sz="1000" b="1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000" b="1" baseline="0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fattura</a:t>
                      </a:r>
                      <a:r>
                        <a:rPr lang="en-US" sz="1000" b="1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vs. MM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08016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n.</a:t>
                      </a:r>
                    </a:p>
                  </a:txBody>
                  <a:tcPr marL="108016" marR="0" marT="0" marB="0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44" name="CasellaDiTesto 28"/>
          <p:cNvSpPr txBox="1">
            <a:spLocks noChangeArrowheads="1"/>
          </p:cNvSpPr>
          <p:nvPr/>
        </p:nvSpPr>
        <p:spPr bwMode="auto">
          <a:xfrm>
            <a:off x="29262" y="8619320"/>
            <a:ext cx="676098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1000" b="1" dirty="0" smtClean="0"/>
              <a:t>Dati che il cliente dovrà indicare in fattura:</a:t>
            </a:r>
            <a:endParaRPr lang="it-IT" altLang="en-US" sz="1000" b="1" dirty="0"/>
          </a:p>
        </p:txBody>
      </p:sp>
      <p:graphicFrame>
        <p:nvGraphicFramePr>
          <p:cNvPr id="45" name="Tabella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7071457"/>
              </p:ext>
            </p:extLst>
          </p:nvPr>
        </p:nvGraphicFramePr>
        <p:xfrm>
          <a:off x="90097" y="9123352"/>
          <a:ext cx="6610467" cy="304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4903"/>
                <a:gridCol w="2045564"/>
              </a:tblGrid>
              <a:tr h="304736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RMA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08016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n.</a:t>
                      </a:r>
                    </a:p>
                  </a:txBody>
                  <a:tcPr marL="108016" marR="0" marT="0" marB="0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62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3614</TotalTime>
  <Words>294</Words>
  <Application>Microsoft Office PowerPoint</Application>
  <PresentationFormat>A4 (21x29,7 cm)</PresentationFormat>
  <Paragraphs>54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Tema di Office</vt:lpstr>
      <vt:lpstr>Presentazione standard di PowerPoint</vt:lpstr>
    </vt:vector>
  </TitlesOfParts>
  <Company>FIATGROUP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Silvio Verrino</dc:creator>
  <cp:lastModifiedBy>Franzese Luigi (M)</cp:lastModifiedBy>
  <cp:revision>272</cp:revision>
  <cp:lastPrinted>2019-02-26T11:46:51Z</cp:lastPrinted>
  <dcterms:created xsi:type="dcterms:W3CDTF">2017-01-30T16:02:44Z</dcterms:created>
  <dcterms:modified xsi:type="dcterms:W3CDTF">2020-05-14T08:14:59Z</dcterms:modified>
</cp:coreProperties>
</file>