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6858000" cy="9906000" type="A4"/>
  <p:notesSz cx="7315200" cy="96012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anilo Dainotto" initials="D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D0D8E8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56" autoAdjust="0"/>
    <p:restoredTop sz="94436" autoAdjust="0"/>
  </p:normalViewPr>
  <p:slideViewPr>
    <p:cSldViewPr>
      <p:cViewPr>
        <p:scale>
          <a:sx n="136" d="100"/>
          <a:sy n="136" d="100"/>
        </p:scale>
        <p:origin x="653" y="-567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143062" y="0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01725C-9710-4DDA-8D4D-698A7B6F79C0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411413" y="720725"/>
            <a:ext cx="2493962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32033" y="4559957"/>
            <a:ext cx="5851135" cy="432084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19914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143062" y="9119914"/>
            <a:ext cx="3170432" cy="47975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8AF25-EF43-4BAC-AB3E-5B94858EF81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77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93EDF4A1-8302-4EFE-AFB2-7175869634C0}" type="slidenum">
              <a:rPr lang="it-IT" altLang="en-US" smtClean="0">
                <a:cs typeface="Arial" charset="0"/>
              </a:rPr>
              <a:pPr algn="r">
                <a:spcBef>
                  <a:spcPct val="0"/>
                </a:spcBef>
              </a:pPr>
              <a:t>1</a:t>
            </a:fld>
            <a:endParaRPr lang="it-IT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55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7002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5897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577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9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205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5994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9020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204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5469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2524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0062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40AA-D11D-4D72-8370-994B2D2D0BA1}" type="datetimeFigureOut">
              <a:rPr lang="it-IT" smtClean="0"/>
              <a:t>06/02/2020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F42D-045B-4802-8235-C15CA70769F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2637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callcenter@marelli.com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 descr="K:\PROMOZIONI 2012\socia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04" t="21097" b="15610"/>
          <a:stretch>
            <a:fillRect/>
          </a:stretch>
        </p:blipFill>
        <p:spPr bwMode="auto">
          <a:xfrm>
            <a:off x="4869160" y="0"/>
            <a:ext cx="1998364" cy="298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ttangolo 7"/>
          <p:cNvSpPr/>
          <p:nvPr/>
        </p:nvSpPr>
        <p:spPr>
          <a:xfrm>
            <a:off x="-1771" y="771802"/>
            <a:ext cx="6842125" cy="248776"/>
          </a:xfrm>
          <a:prstGeom prst="rect">
            <a:avLst/>
          </a:prstGeom>
          <a:solidFill>
            <a:srgbClr val="FFD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>
              <a:defRPr/>
            </a:pPr>
            <a:r>
              <a:rPr lang="en-GB" sz="1200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Technical Equipments</a:t>
            </a:r>
            <a:endParaRPr lang="it-IT" sz="12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83" name="CasellaDiTesto 23"/>
          <p:cNvSpPr txBox="1">
            <a:spLocks noChangeArrowheads="1"/>
          </p:cNvSpPr>
          <p:nvPr/>
        </p:nvSpPr>
        <p:spPr bwMode="auto">
          <a:xfrm>
            <a:off x="6095" y="1064568"/>
            <a:ext cx="6834259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 anchorCtr="0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2100" b="1" dirty="0" smtClean="0"/>
              <a:t>RICHIESTA di intervento BATTERY TESTER</a:t>
            </a:r>
            <a:endParaRPr lang="it-IT" altLang="en-US" sz="21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4639" name="CasellaDiTesto 28"/>
          <p:cNvSpPr txBox="1">
            <a:spLocks noChangeArrowheads="1"/>
          </p:cNvSpPr>
          <p:nvPr/>
        </p:nvSpPr>
        <p:spPr bwMode="auto">
          <a:xfrm>
            <a:off x="153603" y="3943279"/>
            <a:ext cx="622772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100" dirty="0" smtClean="0"/>
              <a:t>Si richiede un intervento di riparazione per il dispositivo:</a:t>
            </a:r>
            <a:endParaRPr lang="it-IT" altLang="en-US" sz="1100" dirty="0"/>
          </a:p>
        </p:txBody>
      </p:sp>
      <p:sp>
        <p:nvSpPr>
          <p:cNvPr id="31" name="CasellaDiTesto 28"/>
          <p:cNvSpPr txBox="1">
            <a:spLocks noChangeArrowheads="1"/>
          </p:cNvSpPr>
          <p:nvPr/>
        </p:nvSpPr>
        <p:spPr bwMode="auto">
          <a:xfrm>
            <a:off x="68736" y="9489504"/>
            <a:ext cx="67046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buNone/>
              <a:defRPr sz="1000"/>
            </a:pPr>
            <a:r>
              <a:rPr lang="it-IT" sz="600" dirty="0">
                <a:solidFill>
                  <a:srgbClr val="000000"/>
                </a:solidFill>
                <a:cs typeface="Arial"/>
              </a:rPr>
              <a:t>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S.p.A., titolare del trattamento dei Suoi dati personali, ai sensi dell’art. 13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D.Lgs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30.06.2003 n° 196 (codice della privacy) informa che i dati personali forniti in occasione dei rapporti contrattuali, commerciali e promozionali sono oggetto di trattamenti informatici o cartacei per obblighi di legge per le finalità di analisi di mercato e statistiche. Per ulteriori informazioni Marelli Aftermarket </a:t>
            </a:r>
            <a:r>
              <a:rPr lang="it-IT" sz="600" dirty="0" err="1">
                <a:solidFill>
                  <a:srgbClr val="000000"/>
                </a:solidFill>
                <a:cs typeface="Arial"/>
              </a:rPr>
              <a:t>Italy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S.p.A. invita il cliente a prendere visione dell’informativa disponibile sul sito internet  </a:t>
            </a:r>
            <a:r>
              <a:rPr lang="it-IT" sz="600" dirty="0">
                <a:solidFill>
                  <a:srgbClr val="0000FF"/>
                </a:solidFill>
                <a:cs typeface="Arial"/>
              </a:rPr>
              <a:t>www.magnetimarelli-aftermarket.it</a:t>
            </a:r>
            <a:r>
              <a:rPr lang="it-IT" sz="600" dirty="0">
                <a:solidFill>
                  <a:srgbClr val="000000"/>
                </a:solidFill>
                <a:cs typeface="Arial"/>
              </a:rPr>
              <a:t> </a:t>
            </a:r>
            <a:r>
              <a:rPr lang="fr-FR" sz="600" dirty="0"/>
              <a:t>			                </a:t>
            </a:r>
            <a:r>
              <a:rPr lang="fr-FR" sz="600" dirty="0" smtClean="0"/>
              <a:t>  				</a:t>
            </a:r>
            <a:r>
              <a:rPr lang="fr-FR" sz="600" dirty="0"/>
              <a:t> </a:t>
            </a:r>
            <a:r>
              <a:rPr lang="fr-FR" sz="600" dirty="0" smtClean="0"/>
              <a:t>                                 Modulo </a:t>
            </a:r>
            <a:r>
              <a:rPr lang="fr-FR" sz="600" dirty="0" err="1"/>
              <a:t>Richiesta</a:t>
            </a:r>
            <a:r>
              <a:rPr lang="fr-FR" sz="600" dirty="0"/>
              <a:t> </a:t>
            </a:r>
            <a:r>
              <a:rPr lang="fr-FR" sz="600" dirty="0" err="1" smtClean="0"/>
              <a:t>Intervento</a:t>
            </a:r>
            <a:r>
              <a:rPr lang="fr-FR" sz="600" dirty="0" smtClean="0"/>
              <a:t> BATTERY TESTER_ 02/2020</a:t>
            </a:r>
            <a:endParaRPr lang="it-IT" sz="600" dirty="0"/>
          </a:p>
        </p:txBody>
      </p:sp>
      <p:sp>
        <p:nvSpPr>
          <p:cNvPr id="66" name="Rettangolo arrotondato 65"/>
          <p:cNvSpPr/>
          <p:nvPr/>
        </p:nvSpPr>
        <p:spPr>
          <a:xfrm>
            <a:off x="3871148" y="8553400"/>
            <a:ext cx="2643728" cy="86409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7" name="CasellaDiTesto 67"/>
          <p:cNvSpPr txBox="1">
            <a:spLocks noChangeArrowheads="1"/>
          </p:cNvSpPr>
          <p:nvPr/>
        </p:nvSpPr>
        <p:spPr bwMode="auto">
          <a:xfrm>
            <a:off x="3888139" y="8553400"/>
            <a:ext cx="137606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Timbro e Firma </a:t>
            </a:r>
            <a:r>
              <a:rPr lang="it-IT" altLang="en-US" sz="800" dirty="0" smtClean="0"/>
              <a:t>del Cliente</a:t>
            </a:r>
            <a:endParaRPr lang="en-US" altLang="en-US" sz="800" dirty="0"/>
          </a:p>
        </p:txBody>
      </p:sp>
      <p:pic>
        <p:nvPicPr>
          <p:cNvPr id="63" name="Picture 2" descr="Mk3DMMC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1" y="363156"/>
            <a:ext cx="6858000" cy="647700"/>
          </a:xfrm>
          <a:prstGeom prst="rect">
            <a:avLst/>
          </a:prstGeom>
        </p:spPr>
      </p:pic>
      <p:sp>
        <p:nvSpPr>
          <p:cNvPr id="53" name="CasellaDiTesto 122"/>
          <p:cNvSpPr txBox="1">
            <a:spLocks noChangeArrowheads="1"/>
          </p:cNvSpPr>
          <p:nvPr/>
        </p:nvSpPr>
        <p:spPr bwMode="auto">
          <a:xfrm>
            <a:off x="4672784" y="2211567"/>
            <a:ext cx="21256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en-US" sz="1800" b="1">
                <a:solidFill>
                  <a:schemeClr val="bg1"/>
                </a:solidFill>
              </a:rPr>
              <a:t>Prezzo promozione</a:t>
            </a:r>
          </a:p>
        </p:txBody>
      </p:sp>
      <p:sp>
        <p:nvSpPr>
          <p:cNvPr id="54" name="Rettangolo 53"/>
          <p:cNvSpPr/>
          <p:nvPr/>
        </p:nvSpPr>
        <p:spPr>
          <a:xfrm>
            <a:off x="-5081" y="1510404"/>
            <a:ext cx="6872356" cy="4994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5" name="Rettangolo arrotondato 54"/>
          <p:cNvSpPr/>
          <p:nvPr/>
        </p:nvSpPr>
        <p:spPr>
          <a:xfrm>
            <a:off x="1255291" y="1677015"/>
            <a:ext cx="4108663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56" name="CasellaDiTesto 125"/>
          <p:cNvSpPr txBox="1">
            <a:spLocks noChangeArrowheads="1"/>
          </p:cNvSpPr>
          <p:nvPr/>
        </p:nvSpPr>
        <p:spPr bwMode="auto">
          <a:xfrm>
            <a:off x="1216573" y="1510404"/>
            <a:ext cx="1113438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Officina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69" name="Rettangolo arrotondato 68"/>
          <p:cNvSpPr/>
          <p:nvPr/>
        </p:nvSpPr>
        <p:spPr>
          <a:xfrm>
            <a:off x="78691" y="1677015"/>
            <a:ext cx="106011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0" name="CasellaDiTesto 127"/>
          <p:cNvSpPr txBox="1">
            <a:spLocks noChangeArrowheads="1"/>
          </p:cNvSpPr>
          <p:nvPr/>
        </p:nvSpPr>
        <p:spPr bwMode="auto">
          <a:xfrm>
            <a:off x="65524" y="1500292"/>
            <a:ext cx="700807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Login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1" name="Rettangolo arrotondato 70"/>
          <p:cNvSpPr/>
          <p:nvPr/>
        </p:nvSpPr>
        <p:spPr>
          <a:xfrm>
            <a:off x="5148534" y="2694215"/>
            <a:ext cx="1338262" cy="36036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3" name="CasellaDiTesto 129"/>
          <p:cNvSpPr txBox="1">
            <a:spLocks noChangeArrowheads="1"/>
          </p:cNvSpPr>
          <p:nvPr/>
        </p:nvSpPr>
        <p:spPr bwMode="auto">
          <a:xfrm>
            <a:off x="5123499" y="2637438"/>
            <a:ext cx="1203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dirty="0"/>
              <a:t>Data</a:t>
            </a:r>
            <a:endParaRPr lang="en-US" altLang="en-US" sz="800" dirty="0"/>
          </a:p>
        </p:txBody>
      </p:sp>
      <p:sp>
        <p:nvSpPr>
          <p:cNvPr id="75" name="Rettangolo 74"/>
          <p:cNvSpPr/>
          <p:nvPr/>
        </p:nvSpPr>
        <p:spPr>
          <a:xfrm>
            <a:off x="-5081" y="1943152"/>
            <a:ext cx="6866767" cy="19186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600"/>
          </a:p>
        </p:txBody>
      </p:sp>
      <p:sp>
        <p:nvSpPr>
          <p:cNvPr id="76" name="Rettangolo arrotondato 75"/>
          <p:cNvSpPr/>
          <p:nvPr/>
        </p:nvSpPr>
        <p:spPr>
          <a:xfrm>
            <a:off x="1255294" y="2081294"/>
            <a:ext cx="4108662" cy="24980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77" name="CasellaDiTesto 125"/>
          <p:cNvSpPr txBox="1">
            <a:spLocks noChangeArrowheads="1"/>
          </p:cNvSpPr>
          <p:nvPr/>
        </p:nvSpPr>
        <p:spPr bwMode="auto">
          <a:xfrm>
            <a:off x="1227749" y="1915933"/>
            <a:ext cx="184121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Nominativo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Ricambista di riferimento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78" name="Rettangolo arrotondato 77"/>
          <p:cNvSpPr/>
          <p:nvPr/>
        </p:nvSpPr>
        <p:spPr>
          <a:xfrm>
            <a:off x="85948" y="2083851"/>
            <a:ext cx="1058617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0" name="CasellaDiTesto 127"/>
          <p:cNvSpPr txBox="1">
            <a:spLocks noChangeArrowheads="1"/>
          </p:cNvSpPr>
          <p:nvPr/>
        </p:nvSpPr>
        <p:spPr bwMode="auto">
          <a:xfrm>
            <a:off x="57516" y="1914688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Codice MM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1" name="Rettangolo arrotondato 80"/>
          <p:cNvSpPr/>
          <p:nvPr/>
        </p:nvSpPr>
        <p:spPr>
          <a:xfrm>
            <a:off x="88557" y="2488247"/>
            <a:ext cx="320321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2" name="CasellaDiTesto 125"/>
          <p:cNvSpPr txBox="1">
            <a:spLocks noChangeArrowheads="1"/>
          </p:cNvSpPr>
          <p:nvPr/>
        </p:nvSpPr>
        <p:spPr bwMode="auto">
          <a:xfrm>
            <a:off x="83718" y="2324277"/>
            <a:ext cx="183311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Persona di riferimento per la richiesta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3" name="Rettangolo arrotondato 82"/>
          <p:cNvSpPr/>
          <p:nvPr/>
        </p:nvSpPr>
        <p:spPr>
          <a:xfrm>
            <a:off x="93448" y="2915330"/>
            <a:ext cx="3198320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4" name="Rettangolo arrotondato 83"/>
          <p:cNvSpPr/>
          <p:nvPr/>
        </p:nvSpPr>
        <p:spPr>
          <a:xfrm>
            <a:off x="3418277" y="2920005"/>
            <a:ext cx="3347881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86" name="CasellaDiTesto 127"/>
          <p:cNvSpPr txBox="1">
            <a:spLocks noChangeArrowheads="1"/>
          </p:cNvSpPr>
          <p:nvPr/>
        </p:nvSpPr>
        <p:spPr bwMode="auto">
          <a:xfrm>
            <a:off x="85397" y="2744630"/>
            <a:ext cx="75131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Telefono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7" name="CasellaDiTesto 127"/>
          <p:cNvSpPr txBox="1">
            <a:spLocks noChangeArrowheads="1"/>
          </p:cNvSpPr>
          <p:nvPr/>
        </p:nvSpPr>
        <p:spPr bwMode="auto">
          <a:xfrm>
            <a:off x="3418760" y="2745285"/>
            <a:ext cx="1906241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 smtClean="0">
                <a:solidFill>
                  <a:schemeClr val="bg1"/>
                </a:solidFill>
              </a:rPr>
              <a:t>E-mail per conferma presa in carico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8" name="CasellaDiTesto 129"/>
          <p:cNvSpPr txBox="1">
            <a:spLocks noChangeArrowheads="1"/>
          </p:cNvSpPr>
          <p:nvPr/>
        </p:nvSpPr>
        <p:spPr bwMode="auto">
          <a:xfrm>
            <a:off x="5434228" y="1496616"/>
            <a:ext cx="42797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Data</a:t>
            </a:r>
            <a:endParaRPr lang="en-US" altLang="en-US" sz="800" b="1" dirty="0">
              <a:solidFill>
                <a:schemeClr val="bg1"/>
              </a:solidFill>
            </a:endParaRPr>
          </a:p>
        </p:txBody>
      </p:sp>
      <p:sp>
        <p:nvSpPr>
          <p:cNvPr id="89" name="CasellaDiTesto 129"/>
          <p:cNvSpPr txBox="1">
            <a:spLocks noChangeArrowheads="1"/>
          </p:cNvSpPr>
          <p:nvPr/>
        </p:nvSpPr>
        <p:spPr bwMode="auto">
          <a:xfrm>
            <a:off x="5353482" y="2507944"/>
            <a:ext cx="1284323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 Ricambista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0" name="CasellaDiTesto 129"/>
          <p:cNvSpPr txBox="1">
            <a:spLocks noChangeArrowheads="1"/>
          </p:cNvSpPr>
          <p:nvPr/>
        </p:nvSpPr>
        <p:spPr bwMode="auto">
          <a:xfrm>
            <a:off x="3789040" y="2512611"/>
            <a:ext cx="112117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900" b="1" dirty="0" smtClean="0">
                <a:solidFill>
                  <a:schemeClr val="bg1"/>
                </a:solidFill>
              </a:rPr>
              <a:t>Presso</a:t>
            </a:r>
            <a:r>
              <a:rPr lang="it-IT" altLang="en-US" sz="900" dirty="0" smtClean="0"/>
              <a:t> </a:t>
            </a:r>
            <a:r>
              <a:rPr lang="it-IT" altLang="en-US" sz="900" b="1" dirty="0" smtClean="0">
                <a:solidFill>
                  <a:schemeClr val="bg1"/>
                </a:solidFill>
              </a:rPr>
              <a:t>Officina</a:t>
            </a:r>
            <a:endParaRPr lang="en-US" altLang="en-US" sz="900" b="1" dirty="0">
              <a:solidFill>
                <a:schemeClr val="bg1"/>
              </a:solidFill>
            </a:endParaRPr>
          </a:p>
        </p:txBody>
      </p:sp>
      <p:sp>
        <p:nvSpPr>
          <p:cNvPr id="91" name="Rettangolo arrotondato 90"/>
          <p:cNvSpPr/>
          <p:nvPr/>
        </p:nvSpPr>
        <p:spPr>
          <a:xfrm>
            <a:off x="3589256" y="2514207"/>
            <a:ext cx="219605" cy="22604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2" name="Rettangolo arrotondato 91"/>
          <p:cNvSpPr/>
          <p:nvPr/>
        </p:nvSpPr>
        <p:spPr>
          <a:xfrm>
            <a:off x="5144349" y="2519131"/>
            <a:ext cx="219605" cy="22111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3" name="Rettangolo arrotondato 92"/>
          <p:cNvSpPr/>
          <p:nvPr/>
        </p:nvSpPr>
        <p:spPr>
          <a:xfrm>
            <a:off x="93449" y="3346890"/>
            <a:ext cx="6663844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94" name="CasellaDiTesto 125"/>
          <p:cNvSpPr txBox="1">
            <a:spLocks noChangeArrowheads="1"/>
          </p:cNvSpPr>
          <p:nvPr/>
        </p:nvSpPr>
        <p:spPr bwMode="auto">
          <a:xfrm>
            <a:off x="100991" y="3175285"/>
            <a:ext cx="396628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800" b="1" dirty="0">
                <a:solidFill>
                  <a:schemeClr val="bg1"/>
                </a:solidFill>
              </a:rPr>
              <a:t>Indirizzo di consegna prodotto </a:t>
            </a:r>
            <a:r>
              <a:rPr lang="it-IT" altLang="en-US" sz="800" b="1" dirty="0" smtClean="0">
                <a:solidFill>
                  <a:schemeClr val="bg1"/>
                </a:solidFill>
              </a:rPr>
              <a:t> RICHIESTO IN ALTERNATIVA A QUELLO DELL’OFFICINA</a:t>
            </a:r>
            <a:endParaRPr lang="it-IT" altLang="en-US" sz="800" b="1" dirty="0">
              <a:solidFill>
                <a:schemeClr val="bg1"/>
              </a:solidFill>
            </a:endParaRPr>
          </a:p>
        </p:txBody>
      </p:sp>
      <p:sp>
        <p:nvSpPr>
          <p:cNvPr id="125" name="Rettangolo arrotondato 124"/>
          <p:cNvSpPr/>
          <p:nvPr/>
        </p:nvSpPr>
        <p:spPr>
          <a:xfrm>
            <a:off x="93448" y="3346890"/>
            <a:ext cx="6678347" cy="453982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26" name="Rettangolo arrotondato 125"/>
          <p:cNvSpPr/>
          <p:nvPr/>
        </p:nvSpPr>
        <p:spPr>
          <a:xfrm>
            <a:off x="5500549" y="1672143"/>
            <a:ext cx="1265609" cy="25200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sz="12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357408"/>
              </p:ext>
            </p:extLst>
          </p:nvPr>
        </p:nvGraphicFramePr>
        <p:xfrm>
          <a:off x="138846" y="4239009"/>
          <a:ext cx="6545882" cy="541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159"/>
                <a:gridCol w="4417723"/>
              </a:tblGrid>
              <a:tr h="541232"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BATTERY TESTER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b="1" dirty="0" smtClean="0">
                          <a:solidFill>
                            <a:schemeClr val="tx1"/>
                          </a:solidFill>
                        </a:rPr>
                        <a:t>Serial</a:t>
                      </a:r>
                      <a:r>
                        <a:rPr lang="it-IT" sz="12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it-IT" sz="1200" b="1" baseline="0" dirty="0" err="1" smtClean="0">
                          <a:solidFill>
                            <a:schemeClr val="tx1"/>
                          </a:solidFill>
                        </a:rPr>
                        <a:t>Number</a:t>
                      </a:r>
                      <a:r>
                        <a:rPr lang="it-IT" sz="1200" b="1" baseline="0" dirty="0" smtClean="0">
                          <a:solidFill>
                            <a:schemeClr val="tx1"/>
                          </a:solidFill>
                        </a:rPr>
                        <a:t>:  _____________-___________________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900" b="1" baseline="0" dirty="0" smtClean="0">
                          <a:solidFill>
                            <a:schemeClr val="tx1"/>
                          </a:solidFill>
                        </a:rPr>
                        <a:t>                                     (indicato nello sportellino interno delle batterie)</a:t>
                      </a: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58" name="CasellaDiTesto 28"/>
          <p:cNvSpPr txBox="1">
            <a:spLocks noChangeArrowheads="1"/>
          </p:cNvSpPr>
          <p:nvPr/>
        </p:nvSpPr>
        <p:spPr bwMode="auto">
          <a:xfrm>
            <a:off x="158402" y="5540097"/>
            <a:ext cx="642404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en-US" sz="1200" b="1" dirty="0" smtClean="0"/>
              <a:t>Tipo di anomalia:</a:t>
            </a:r>
            <a:endParaRPr lang="it-IT" altLang="en-US" sz="1200" b="1" dirty="0"/>
          </a:p>
        </p:txBody>
      </p:sp>
      <p:graphicFrame>
        <p:nvGraphicFramePr>
          <p:cNvPr id="59" name="Tabella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762016"/>
              </p:ext>
            </p:extLst>
          </p:nvPr>
        </p:nvGraphicFramePr>
        <p:xfrm>
          <a:off x="146103" y="4846872"/>
          <a:ext cx="6530514" cy="571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834"/>
                <a:gridCol w="6120680"/>
              </a:tblGrid>
              <a:tr h="288032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100" b="1" dirty="0" smtClean="0">
                          <a:solidFill>
                            <a:schemeClr val="tx1"/>
                          </a:solidFill>
                        </a:rPr>
                        <a:t>IN GARANZIA         </a:t>
                      </a:r>
                      <a:r>
                        <a:rPr lang="it-IT" sz="1000" b="0" dirty="0" smtClean="0">
                          <a:solidFill>
                            <a:schemeClr val="tx1"/>
                          </a:solidFill>
                        </a:rPr>
                        <a:t>(allegare alla richiesta il documento di acquisto e/o fattura di vendita)</a:t>
                      </a:r>
                      <a:endParaRPr lang="en-US" sz="10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D0D8E8"/>
                    </a:solidFill>
                  </a:tcPr>
                </a:tc>
              </a:tr>
              <a:tr h="283165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200" dirty="0"/>
                    </a:p>
                  </a:txBody>
                  <a:tcPr marL="108016" marR="0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FUORI</a:t>
                      </a:r>
                      <a:r>
                        <a:rPr lang="en-US" sz="1100" b="1" baseline="0" dirty="0" smtClean="0"/>
                        <a:t> GARANZIA  </a:t>
                      </a:r>
                      <a:r>
                        <a:rPr lang="en-US" sz="1000" b="0" baseline="0" dirty="0" smtClean="0"/>
                        <a:t>(la </a:t>
                      </a:r>
                      <a:r>
                        <a:rPr lang="en-US" sz="1000" b="0" baseline="0" dirty="0" err="1" smtClean="0"/>
                        <a:t>garanzia</a:t>
                      </a:r>
                      <a:r>
                        <a:rPr lang="en-US" sz="1000" b="0" baseline="0" dirty="0" smtClean="0"/>
                        <a:t> di 24 </a:t>
                      </a:r>
                      <a:r>
                        <a:rPr lang="en-US" sz="1000" b="0" baseline="0" dirty="0" err="1" smtClean="0"/>
                        <a:t>mesi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decorre</a:t>
                      </a:r>
                      <a:r>
                        <a:rPr lang="en-US" sz="1000" b="0" baseline="0" dirty="0" smtClean="0"/>
                        <a:t> </a:t>
                      </a:r>
                      <a:r>
                        <a:rPr lang="en-US" sz="1000" b="0" baseline="0" dirty="0" err="1" smtClean="0"/>
                        <a:t>dalla</a:t>
                      </a:r>
                      <a:r>
                        <a:rPr lang="en-US" sz="1000" b="0" baseline="0" dirty="0" smtClean="0"/>
                        <a:t> data di </a:t>
                      </a:r>
                      <a:r>
                        <a:rPr lang="en-US" sz="1000" b="0" baseline="0" dirty="0" err="1" smtClean="0"/>
                        <a:t>attivazione</a:t>
                      </a:r>
                      <a:r>
                        <a:rPr lang="en-US" sz="1000" b="0" baseline="0" dirty="0" smtClean="0"/>
                        <a:t> del </a:t>
                      </a:r>
                      <a:r>
                        <a:rPr lang="en-US" sz="1000" b="0" baseline="0" dirty="0" err="1" smtClean="0"/>
                        <a:t>prodotto</a:t>
                      </a:r>
                      <a:r>
                        <a:rPr lang="en-US" sz="1000" b="0" baseline="0" dirty="0" smtClean="0"/>
                        <a:t>)</a:t>
                      </a:r>
                      <a:endParaRPr lang="en-US" sz="1000" b="0" dirty="0"/>
                    </a:p>
                  </a:txBody>
                  <a:tcPr marL="108016" marR="0" marT="0" marB="0" anchor="ctr"/>
                </a:tc>
              </a:tr>
            </a:tbl>
          </a:graphicData>
        </a:graphic>
      </p:graphicFrame>
      <p:sp>
        <p:nvSpPr>
          <p:cNvPr id="60" name="Rettangolo arrotondato 59"/>
          <p:cNvSpPr/>
          <p:nvPr/>
        </p:nvSpPr>
        <p:spPr>
          <a:xfrm>
            <a:off x="244457" y="5210934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1" name="Rettangolo arrotondato 60"/>
          <p:cNvSpPr/>
          <p:nvPr/>
        </p:nvSpPr>
        <p:spPr>
          <a:xfrm>
            <a:off x="248077" y="4909857"/>
            <a:ext cx="201637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graphicFrame>
        <p:nvGraphicFramePr>
          <p:cNvPr id="62" name="Tabella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140044"/>
              </p:ext>
            </p:extLst>
          </p:nvPr>
        </p:nvGraphicFramePr>
        <p:xfrm>
          <a:off x="116632" y="5824442"/>
          <a:ext cx="6651698" cy="12167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070"/>
                <a:gridCol w="6352628"/>
              </a:tblGrid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Segnala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sempre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“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Batteria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50" b="0" dirty="0" err="1" smtClean="0">
                          <a:solidFill>
                            <a:schemeClr val="tx1"/>
                          </a:solidFill>
                        </a:rPr>
                        <a:t>difettosa</a:t>
                      </a:r>
                      <a:r>
                        <a:rPr lang="en-US" sz="1050" b="0" dirty="0" smtClean="0">
                          <a:solidFill>
                            <a:schemeClr val="tx1"/>
                          </a:solidFill>
                        </a:rPr>
                        <a:t>”</a:t>
                      </a:r>
                      <a:endParaRPr lang="en-US" sz="105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Errore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dei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valori</a:t>
                      </a:r>
                      <a:r>
                        <a:rPr lang="en-US" sz="1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baseline="0" dirty="0" err="1" smtClean="0">
                          <a:solidFill>
                            <a:schemeClr val="tx1"/>
                          </a:solidFill>
                        </a:rPr>
                        <a:t>riscontrati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Display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oscurato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all’accensione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o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rotto</a:t>
                      </a:r>
                      <a:endParaRPr lang="en-US" sz="10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Errore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di </a:t>
                      </a:r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connessione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  <a:tr h="243358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endParaRPr lang="en-US" sz="1400" dirty="0"/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 err="1" smtClean="0">
                          <a:solidFill>
                            <a:schemeClr val="tx1"/>
                          </a:solidFill>
                        </a:rPr>
                        <a:t>Altro</a:t>
                      </a:r>
                      <a:r>
                        <a:rPr lang="en-US" sz="1000" b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___________________________________________________________________________________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 marL="108016" marR="0" marT="0" marB="0" anchor="ctr"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64" name="Rettangolo arrotondato 63"/>
          <p:cNvSpPr/>
          <p:nvPr/>
        </p:nvSpPr>
        <p:spPr>
          <a:xfrm>
            <a:off x="159076" y="6123427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72" name="Rettangolo arrotondato 71"/>
          <p:cNvSpPr/>
          <p:nvPr/>
        </p:nvSpPr>
        <p:spPr>
          <a:xfrm>
            <a:off x="161841" y="6361038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4" name="Rettangolo arrotondato 103"/>
          <p:cNvSpPr/>
          <p:nvPr/>
        </p:nvSpPr>
        <p:spPr>
          <a:xfrm>
            <a:off x="161352" y="6603374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5" name="Rettangolo arrotondato 104"/>
          <p:cNvSpPr/>
          <p:nvPr/>
        </p:nvSpPr>
        <p:spPr>
          <a:xfrm>
            <a:off x="161352" y="5870138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6" name="Rettangolo arrotondato 105"/>
          <p:cNvSpPr/>
          <p:nvPr/>
        </p:nvSpPr>
        <p:spPr>
          <a:xfrm>
            <a:off x="160951" y="6848410"/>
            <a:ext cx="206128" cy="144016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7" name="CasellaDiTesto 106"/>
          <p:cNvSpPr txBox="1"/>
          <p:nvPr/>
        </p:nvSpPr>
        <p:spPr>
          <a:xfrm>
            <a:off x="102346" y="7127175"/>
            <a:ext cx="6683665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dirty="0" smtClean="0">
                <a:latin typeface="Calibri" panose="020F0502020204030204" pitchFamily="34" charset="0"/>
              </a:rPr>
              <a:t>Il </a:t>
            </a:r>
            <a:r>
              <a:rPr lang="it-IT" sz="1000" dirty="0">
                <a:latin typeface="Calibri" panose="020F0502020204030204" pitchFamily="34" charset="0"/>
              </a:rPr>
              <a:t>Tester può essere inviato solo dopo aver ricevuto la “</a:t>
            </a:r>
            <a:r>
              <a:rPr lang="it-IT" sz="1000" b="1" dirty="0">
                <a:latin typeface="Calibri" panose="020F0502020204030204" pitchFamily="34" charset="0"/>
              </a:rPr>
              <a:t>CONFERMA PRESA IN CARICO</a:t>
            </a:r>
            <a:r>
              <a:rPr lang="it-IT" sz="1000" dirty="0">
                <a:latin typeface="Calibri" panose="020F0502020204030204" pitchFamily="34" charset="0"/>
              </a:rPr>
              <a:t>” da parte del Call Center.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 smtClean="0">
              <a:latin typeface="Calibri" panose="020F0502020204030204" pitchFamily="34" charset="0"/>
            </a:endParaRPr>
          </a:p>
          <a:p>
            <a:pPr marL="179388" indent="-179388" fontAlgn="ctr">
              <a:buFont typeface="Arial" panose="020B0604020202020204" pitchFamily="34" charset="0"/>
              <a:buChar char="•"/>
              <a:defRPr/>
            </a:pPr>
            <a:r>
              <a:rPr lang="it-IT" sz="1000" b="1" u="sng" dirty="0" smtClean="0">
                <a:latin typeface="Calibri" panose="020F0502020204030204" pitchFamily="34" charset="0"/>
              </a:rPr>
              <a:t>ATTENZION</a:t>
            </a:r>
            <a:r>
              <a:rPr lang="it-IT" sz="1000" u="sng" dirty="0" smtClean="0">
                <a:latin typeface="Calibri" panose="020F0502020204030204" pitchFamily="34" charset="0"/>
              </a:rPr>
              <a:t>E</a:t>
            </a:r>
            <a:r>
              <a:rPr lang="it-IT" sz="1000" dirty="0">
                <a:latin typeface="Calibri" panose="020F0502020204030204" pitchFamily="34" charset="0"/>
              </a:rPr>
              <a:t>: in caso di riparazioni </a:t>
            </a:r>
            <a:r>
              <a:rPr lang="it-IT" sz="1000" b="1" dirty="0">
                <a:latin typeface="Calibri" panose="020F0502020204030204" pitchFamily="34" charset="0"/>
              </a:rPr>
              <a:t>fuori garanzia</a:t>
            </a:r>
            <a:r>
              <a:rPr lang="it-IT" sz="1000" dirty="0">
                <a:latin typeface="Calibri" panose="020F0502020204030204" pitchFamily="34" charset="0"/>
              </a:rPr>
              <a:t> o </a:t>
            </a:r>
            <a:r>
              <a:rPr lang="it-IT" sz="1000" b="1" dirty="0">
                <a:latin typeface="Calibri" panose="020F0502020204030204" pitchFamily="34" charset="0"/>
              </a:rPr>
              <a:t>non coperte da estensione di assistenza</a:t>
            </a:r>
            <a:r>
              <a:rPr lang="it-IT" sz="1000" dirty="0">
                <a:latin typeface="Calibri" panose="020F0502020204030204" pitchFamily="34" charset="0"/>
              </a:rPr>
              <a:t>, di valore </a:t>
            </a:r>
          </a:p>
          <a:p>
            <a:pPr marL="179388" fontAlgn="ctr">
              <a:defRPr/>
            </a:pPr>
            <a:r>
              <a:rPr lang="it-IT" sz="1000" b="1" dirty="0">
                <a:latin typeface="Calibri" panose="020F0502020204030204" pitchFamily="34" charset="0"/>
              </a:rPr>
              <a:t>fino a 200€</a:t>
            </a:r>
            <a:r>
              <a:rPr lang="it-IT" sz="1000" dirty="0">
                <a:latin typeface="Calibri" panose="020F0502020204030204" pitchFamily="34" charset="0"/>
              </a:rPr>
              <a:t>, la riparazione verrà effettuata senza emissione di preventivo e quindi senza vostra autorizzazione. </a:t>
            </a:r>
            <a:endParaRPr lang="it-IT" sz="1000" dirty="0" smtClean="0">
              <a:latin typeface="Calibri" panose="020F0502020204030204" pitchFamily="34" charset="0"/>
            </a:endParaRPr>
          </a:p>
          <a:p>
            <a:pPr fontAlgn="ctr">
              <a:defRPr/>
            </a:pPr>
            <a:endParaRPr lang="it-IT" sz="500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 smtClean="0">
                <a:latin typeface="Calibri" panose="020F0502020204030204" pitchFamily="34" charset="0"/>
              </a:rPr>
              <a:t>Per </a:t>
            </a:r>
            <a:r>
              <a:rPr lang="it-IT" sz="1000" dirty="0">
                <a:latin typeface="Calibri" panose="020F0502020204030204" pitchFamily="34" charset="0"/>
              </a:rPr>
              <a:t>informazioni contattare il n. </a:t>
            </a:r>
            <a:r>
              <a:rPr lang="it-IT" sz="1000" b="1" dirty="0" smtClean="0">
                <a:latin typeface="Calibri" panose="020F0502020204030204" pitchFamily="34" charset="0"/>
              </a:rPr>
              <a:t>800.916.111 – Call Center MM</a:t>
            </a:r>
          </a:p>
          <a:p>
            <a:pPr fontAlgn="ctr"/>
            <a:endParaRPr lang="it-IT" sz="500" b="1" dirty="0">
              <a:latin typeface="Calibri" panose="020F0502020204030204" pitchFamily="34" charset="0"/>
            </a:endParaRPr>
          </a:p>
          <a:p>
            <a:pPr marL="171450" indent="-171450" fontAlgn="ctr">
              <a:buFont typeface="Arial" pitchFamily="34" charset="0"/>
              <a:buChar char="•"/>
            </a:pPr>
            <a:r>
              <a:rPr lang="it-IT" sz="1000" dirty="0">
                <a:latin typeface="Calibri" panose="020F0502020204030204" pitchFamily="34" charset="0"/>
              </a:rPr>
              <a:t>Il presente modulo </a:t>
            </a:r>
            <a:r>
              <a:rPr lang="it-IT" sz="1000" dirty="0" smtClean="0">
                <a:latin typeface="Calibri" panose="020F0502020204030204" pitchFamily="34" charset="0"/>
              </a:rPr>
              <a:t>deve essere </a:t>
            </a:r>
            <a:r>
              <a:rPr lang="it-IT" sz="1000" dirty="0">
                <a:latin typeface="Calibri" panose="020F0502020204030204" pitchFamily="34" charset="0"/>
              </a:rPr>
              <a:t>inviato all’indirizzo </a:t>
            </a:r>
            <a:r>
              <a:rPr lang="it-IT" sz="1000">
                <a:latin typeface="Calibri" panose="020F0502020204030204" pitchFamily="34" charset="0"/>
              </a:rPr>
              <a:t>email  </a:t>
            </a:r>
            <a:r>
              <a:rPr lang="it-IT" sz="1000" b="1" smtClean="0">
                <a:latin typeface="Calibri" panose="020F0502020204030204" pitchFamily="34" charset="0"/>
                <a:hlinkClick r:id="rId5"/>
              </a:rPr>
              <a:t>callcenter@marelli.com</a:t>
            </a:r>
            <a:r>
              <a:rPr lang="it-IT" sz="1000" b="1" smtClean="0">
                <a:latin typeface="Calibri" panose="020F0502020204030204" pitchFamily="34" charset="0"/>
              </a:rPr>
              <a:t> </a:t>
            </a:r>
            <a:r>
              <a:rPr lang="it-IT" sz="1000" dirty="0">
                <a:latin typeface="Calibri" panose="020F0502020204030204" pitchFamily="34" charset="0"/>
              </a:rPr>
              <a:t>oppure al fax n</a:t>
            </a:r>
            <a:r>
              <a:rPr lang="it-IT" sz="1000" b="1" dirty="0">
                <a:latin typeface="Calibri" panose="020F0502020204030204" pitchFamily="34" charset="0"/>
              </a:rPr>
              <a:t>. 02 </a:t>
            </a:r>
            <a:r>
              <a:rPr lang="it-IT" sz="1000" b="1" dirty="0" smtClean="0">
                <a:latin typeface="Calibri" panose="020F0502020204030204" pitchFamily="34" charset="0"/>
              </a:rPr>
              <a:t>92.815.555</a:t>
            </a:r>
            <a:endParaRPr lang="it-IT" sz="1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2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3763</TotalTime>
  <Words>304</Words>
  <Application>Microsoft Office PowerPoint</Application>
  <PresentationFormat>A4 (21x29,7 cm)</PresentationFormat>
  <Paragraphs>39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Tahoma</vt:lpstr>
      <vt:lpstr>Wingdings</vt:lpstr>
      <vt:lpstr>Tema di Office</vt:lpstr>
      <vt:lpstr>Presentazione standard di PowerPoint</vt:lpstr>
    </vt:vector>
  </TitlesOfParts>
  <Company>FIATGROUP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Silvio Verrino</dc:creator>
  <cp:lastModifiedBy>TURCHI Sarah (MM)</cp:lastModifiedBy>
  <cp:revision>273</cp:revision>
  <cp:lastPrinted>2017-08-03T09:49:44Z</cp:lastPrinted>
  <dcterms:created xsi:type="dcterms:W3CDTF">2017-01-30T16:02:44Z</dcterms:created>
  <dcterms:modified xsi:type="dcterms:W3CDTF">2020-02-06T11:01:59Z</dcterms:modified>
</cp:coreProperties>
</file>